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webextensions/webextension1.xml" ContentType="application/vnd.ms-office.webextension+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4"/>
  </p:sldMasterIdLst>
  <p:notesMasterIdLst>
    <p:notesMasterId r:id="rId38"/>
  </p:notesMasterIdLst>
  <p:sldIdLst>
    <p:sldId id="256" r:id="rId5"/>
    <p:sldId id="289" r:id="rId6"/>
    <p:sldId id="294" r:id="rId7"/>
    <p:sldId id="257" r:id="rId8"/>
    <p:sldId id="281" r:id="rId9"/>
    <p:sldId id="261" r:id="rId10"/>
    <p:sldId id="290" r:id="rId11"/>
    <p:sldId id="267" r:id="rId12"/>
    <p:sldId id="272" r:id="rId13"/>
    <p:sldId id="273" r:id="rId14"/>
    <p:sldId id="271" r:id="rId15"/>
    <p:sldId id="260" r:id="rId16"/>
    <p:sldId id="258" r:id="rId17"/>
    <p:sldId id="280" r:id="rId18"/>
    <p:sldId id="291" r:id="rId19"/>
    <p:sldId id="276" r:id="rId20"/>
    <p:sldId id="265" r:id="rId21"/>
    <p:sldId id="263" r:id="rId22"/>
    <p:sldId id="275" r:id="rId23"/>
    <p:sldId id="278" r:id="rId24"/>
    <p:sldId id="293" r:id="rId25"/>
    <p:sldId id="284" r:id="rId26"/>
    <p:sldId id="270" r:id="rId27"/>
    <p:sldId id="282" r:id="rId28"/>
    <p:sldId id="283" r:id="rId29"/>
    <p:sldId id="285" r:id="rId30"/>
    <p:sldId id="292" r:id="rId31"/>
    <p:sldId id="288" r:id="rId32"/>
    <p:sldId id="259" r:id="rId33"/>
    <p:sldId id="286" r:id="rId34"/>
    <p:sldId id="269" r:id="rId35"/>
    <p:sldId id="268" r:id="rId36"/>
    <p:sldId id="264"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116196-0661-42CB-B133-3955FF7DC7AA}" v="9" dt="2025-03-04T20:13:54.390"/>
    <p1510:client id="{D79B6063-1641-4336-8A23-A1FD37333C0E}" v="47" dt="2025-03-05T05:01:04.9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1" autoAdjust="0"/>
    <p:restoredTop sz="86379" autoAdjust="0"/>
  </p:normalViewPr>
  <p:slideViewPr>
    <p:cSldViewPr snapToGrid="0">
      <p:cViewPr varScale="1">
        <p:scale>
          <a:sx n="81" d="100"/>
          <a:sy n="81" d="100"/>
        </p:scale>
        <p:origin x="1056" y="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5736"/>
    </p:cViewPr>
  </p:sorter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slide" Target="slides/slide22.xml" Id="rId26" /><Relationship Type="http://schemas.openxmlformats.org/officeDocument/2006/relationships/tags" Target="tags/tag1.xml" Id="rId39" /><Relationship Type="http://schemas.openxmlformats.org/officeDocument/2006/relationships/slide" Target="slides/slide17.xml" Id="rId21" /><Relationship Type="http://schemas.openxmlformats.org/officeDocument/2006/relationships/slide" Target="slides/slide30.xml" Id="rId34" /><Relationship Type="http://schemas.openxmlformats.org/officeDocument/2006/relationships/theme" Target="theme/theme1.xml" Id="rId42" /><Relationship Type="http://schemas.openxmlformats.org/officeDocument/2006/relationships/slide" Target="slides/slide3.xml" Id="rId7" /><Relationship Type="http://schemas.openxmlformats.org/officeDocument/2006/relationships/customXml" Target="../customXml/item2.xml" Id="rId2" /><Relationship Type="http://schemas.openxmlformats.org/officeDocument/2006/relationships/slide" Target="slides/slide12.xml" Id="rId16" /><Relationship Type="http://schemas.openxmlformats.org/officeDocument/2006/relationships/slide" Target="slides/slide25.xml" Id="rId29"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slide" Target="slides/slide20.xml" Id="rId24" /><Relationship Type="http://schemas.openxmlformats.org/officeDocument/2006/relationships/slide" Target="slides/slide28.xml" Id="rId32" /><Relationship Type="http://schemas.openxmlformats.org/officeDocument/2006/relationships/slide" Target="slides/slide33.xml" Id="rId37" /><Relationship Type="http://schemas.openxmlformats.org/officeDocument/2006/relationships/presProps" Target="presProps.xml" Id="rId40" /><Relationship Type="http://schemas.microsoft.com/office/2015/10/relationships/revisionInfo" Target="revisionInfo.xml" Id="rId45" /><Relationship Type="http://schemas.openxmlformats.org/officeDocument/2006/relationships/slide" Target="slides/slide1.xml" Id="rId5" /><Relationship Type="http://schemas.openxmlformats.org/officeDocument/2006/relationships/slide" Target="slides/slide11.xml" Id="rId15" /><Relationship Type="http://schemas.openxmlformats.org/officeDocument/2006/relationships/slide" Target="slides/slide19.xml" Id="rId23" /><Relationship Type="http://schemas.openxmlformats.org/officeDocument/2006/relationships/slide" Target="slides/slide24.xml" Id="rId28" /><Relationship Type="http://schemas.openxmlformats.org/officeDocument/2006/relationships/slide" Target="slides/slide32.xml" Id="rId36" /><Relationship Type="http://schemas.openxmlformats.org/officeDocument/2006/relationships/slide" Target="slides/slide6.xml" Id="rId10" /><Relationship Type="http://schemas.openxmlformats.org/officeDocument/2006/relationships/slide" Target="slides/slide15.xml" Id="rId19" /><Relationship Type="http://schemas.openxmlformats.org/officeDocument/2006/relationships/slide" Target="slides/slide27.xml" Id="rId31"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slide" Target="slides/slide18.xml" Id="rId22" /><Relationship Type="http://schemas.openxmlformats.org/officeDocument/2006/relationships/slide" Target="slides/slide23.xml" Id="rId27" /><Relationship Type="http://schemas.openxmlformats.org/officeDocument/2006/relationships/slide" Target="slides/slide26.xml" Id="rId30" /><Relationship Type="http://schemas.openxmlformats.org/officeDocument/2006/relationships/slide" Target="slides/slide31.xml" Id="rId35" /><Relationship Type="http://schemas.openxmlformats.org/officeDocument/2006/relationships/tableStyles" Target="tableStyles.xml" Id="rId43" /><Relationship Type="http://schemas.openxmlformats.org/officeDocument/2006/relationships/slide" Target="slides/slide4.xml" Id="rId8" /><Relationship Type="http://schemas.openxmlformats.org/officeDocument/2006/relationships/customXml" Target="../customXml/item3.xml" Id="rId3"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slide" Target="slides/slide21.xml" Id="rId25" /><Relationship Type="http://schemas.openxmlformats.org/officeDocument/2006/relationships/slide" Target="slides/slide29.xml" Id="rId33" /><Relationship Type="http://schemas.openxmlformats.org/officeDocument/2006/relationships/notesMaster" Target="notesMasters/notesMaster1.xml" Id="rId38" /><Relationship Type="http://schemas.openxmlformats.org/officeDocument/2006/relationships/slide" Target="slides/slide16.xml" Id="rId20" /><Relationship Type="http://schemas.openxmlformats.org/officeDocument/2006/relationships/viewProps" Target="viewProps.xml" Id="rId41"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4018A-10A9-452F-BFB7-2C0F5C17FF24}" type="datetimeFigureOut">
              <a:rPr lang="en-AU" smtClean="0"/>
              <a:t>5/03/2025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217698-9BE1-494C-BAA3-62FF57B96477}" type="slidenum">
              <a:rPr lang="en-AU" smtClean="0"/>
              <a:t>‹#›</a:t>
            </a:fld>
            <a:endParaRPr lang="en-AU"/>
          </a:p>
        </p:txBody>
      </p:sp>
    </p:spTree>
    <p:extLst>
      <p:ext uri="{BB962C8B-B14F-4D97-AF65-F5344CB8AC3E}">
        <p14:creationId xmlns:p14="http://schemas.microsoft.com/office/powerpoint/2010/main" val="1990356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Acknowledgement of country. Topics – Registries, trials and some things we are doing a little differently </a:t>
            </a:r>
          </a:p>
        </p:txBody>
      </p:sp>
      <p:sp>
        <p:nvSpPr>
          <p:cNvPr id="4" name="Slide Number Placeholder 3"/>
          <p:cNvSpPr>
            <a:spLocks noGrp="1"/>
          </p:cNvSpPr>
          <p:nvPr>
            <p:ph type="sldNum" sz="quarter" idx="5"/>
          </p:nvPr>
        </p:nvSpPr>
        <p:spPr/>
        <p:txBody>
          <a:bodyPr/>
          <a:lstStyle/>
          <a:p>
            <a:fld id="{92217698-9BE1-494C-BAA3-62FF57B96477}" type="slidenum">
              <a:rPr lang="en-AU" smtClean="0"/>
              <a:t>1</a:t>
            </a:fld>
            <a:endParaRPr lang="en-AU"/>
          </a:p>
        </p:txBody>
      </p:sp>
    </p:spTree>
    <p:extLst>
      <p:ext uri="{BB962C8B-B14F-4D97-AF65-F5344CB8AC3E}">
        <p14:creationId xmlns:p14="http://schemas.microsoft.com/office/powerpoint/2010/main" val="3974458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Outcomes usually </a:t>
            </a:r>
            <a:r>
              <a:rPr lang="en-AU" dirty="0" err="1"/>
              <a:t>binar</a:t>
            </a:r>
            <a:endParaRPr lang="en-AU" dirty="0"/>
          </a:p>
        </p:txBody>
      </p:sp>
      <p:sp>
        <p:nvSpPr>
          <p:cNvPr id="4" name="Slide Number Placeholder 3"/>
          <p:cNvSpPr>
            <a:spLocks noGrp="1"/>
          </p:cNvSpPr>
          <p:nvPr>
            <p:ph type="sldNum" sz="quarter" idx="5"/>
          </p:nvPr>
        </p:nvSpPr>
        <p:spPr/>
        <p:txBody>
          <a:bodyPr/>
          <a:lstStyle/>
          <a:p>
            <a:fld id="{92217698-9BE1-494C-BAA3-62FF57B96477}" type="slidenum">
              <a:rPr lang="en-AU" smtClean="0"/>
              <a:t>4</a:t>
            </a:fld>
            <a:endParaRPr lang="en-AU"/>
          </a:p>
        </p:txBody>
      </p:sp>
    </p:spTree>
    <p:extLst>
      <p:ext uri="{BB962C8B-B14F-4D97-AF65-F5344CB8AC3E}">
        <p14:creationId xmlns:p14="http://schemas.microsoft.com/office/powerpoint/2010/main" val="3232597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7F3FE-2CFC-ECD6-7A99-3FC86A2AB0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CCB8E-6DC4-DDEB-F2FB-7C9EFBCBE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068C10-28E1-21C1-E75E-B9CEDB82220D}"/>
              </a:ext>
            </a:extLst>
          </p:cNvPr>
          <p:cNvSpPr>
            <a:spLocks noGrp="1"/>
          </p:cNvSpPr>
          <p:nvPr>
            <p:ph type="body" idx="1"/>
          </p:nvPr>
        </p:nvSpPr>
        <p:spPr/>
        <p:txBody>
          <a:bodyPr/>
          <a:lstStyle/>
          <a:p>
            <a:r>
              <a:rPr lang="en-US" dirty="0"/>
              <a:t>Prevalence is important</a:t>
            </a:r>
            <a:endParaRPr lang="en-AU" dirty="0"/>
          </a:p>
        </p:txBody>
      </p:sp>
      <p:sp>
        <p:nvSpPr>
          <p:cNvPr id="4" name="Slide Number Placeholder 3">
            <a:extLst>
              <a:ext uri="{FF2B5EF4-FFF2-40B4-BE49-F238E27FC236}">
                <a16:creationId xmlns:a16="http://schemas.microsoft.com/office/drawing/2014/main" id="{8CA99B7C-F0CC-A61A-C4EB-140253242F85}"/>
              </a:ext>
            </a:extLst>
          </p:cNvPr>
          <p:cNvSpPr>
            <a:spLocks noGrp="1"/>
          </p:cNvSpPr>
          <p:nvPr>
            <p:ph type="sldNum" sz="quarter" idx="5"/>
          </p:nvPr>
        </p:nvSpPr>
        <p:spPr/>
        <p:txBody>
          <a:bodyPr/>
          <a:lstStyle/>
          <a:p>
            <a:fld id="{92217698-9BE1-494C-BAA3-62FF57B96477}" type="slidenum">
              <a:rPr lang="en-AU" smtClean="0"/>
              <a:t>7</a:t>
            </a:fld>
            <a:endParaRPr lang="en-AU"/>
          </a:p>
        </p:txBody>
      </p:sp>
    </p:spTree>
    <p:extLst>
      <p:ext uri="{BB962C8B-B14F-4D97-AF65-F5344CB8AC3E}">
        <p14:creationId xmlns:p14="http://schemas.microsoft.com/office/powerpoint/2010/main" val="37689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2217698-9BE1-494C-BAA3-62FF57B96477}" type="slidenum">
              <a:rPr lang="en-AU" smtClean="0"/>
              <a:t>13</a:t>
            </a:fld>
            <a:endParaRPr lang="en-AU"/>
          </a:p>
        </p:txBody>
      </p:sp>
    </p:spTree>
    <p:extLst>
      <p:ext uri="{BB962C8B-B14F-4D97-AF65-F5344CB8AC3E}">
        <p14:creationId xmlns:p14="http://schemas.microsoft.com/office/powerpoint/2010/main" val="2855632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C5545-6418-17BB-33EC-7E4FF09BA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2560DE-FAB6-6DE1-2B24-7BDCBF5258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20BA6-5F7B-200E-59B9-D806FA99A32A}"/>
              </a:ext>
            </a:extLst>
          </p:cNvPr>
          <p:cNvSpPr>
            <a:spLocks noGrp="1"/>
          </p:cNvSpPr>
          <p:nvPr>
            <p:ph type="body" idx="1"/>
          </p:nvPr>
        </p:nvSpPr>
        <p:spPr/>
        <p:txBody>
          <a:bodyPr/>
          <a:lstStyle/>
          <a:p>
            <a:r>
              <a:rPr lang="en-AU" dirty="0"/>
              <a:t>Bland Altman basics</a:t>
            </a:r>
          </a:p>
        </p:txBody>
      </p:sp>
      <p:sp>
        <p:nvSpPr>
          <p:cNvPr id="4" name="Slide Number Placeholder 3">
            <a:extLst>
              <a:ext uri="{FF2B5EF4-FFF2-40B4-BE49-F238E27FC236}">
                <a16:creationId xmlns:a16="http://schemas.microsoft.com/office/drawing/2014/main" id="{379318FA-99AA-C8A4-C847-68D4BA252828}"/>
              </a:ext>
            </a:extLst>
          </p:cNvPr>
          <p:cNvSpPr>
            <a:spLocks noGrp="1"/>
          </p:cNvSpPr>
          <p:nvPr>
            <p:ph type="sldNum" sz="quarter" idx="5"/>
          </p:nvPr>
        </p:nvSpPr>
        <p:spPr/>
        <p:txBody>
          <a:bodyPr/>
          <a:lstStyle/>
          <a:p>
            <a:fld id="{92217698-9BE1-494C-BAA3-62FF57B96477}" type="slidenum">
              <a:rPr lang="en-AU" smtClean="0"/>
              <a:t>21</a:t>
            </a:fld>
            <a:endParaRPr lang="en-AU"/>
          </a:p>
        </p:txBody>
      </p:sp>
    </p:spTree>
    <p:extLst>
      <p:ext uri="{BB962C8B-B14F-4D97-AF65-F5344CB8AC3E}">
        <p14:creationId xmlns:p14="http://schemas.microsoft.com/office/powerpoint/2010/main" val="2547479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Bland Altman basics</a:t>
            </a:r>
          </a:p>
        </p:txBody>
      </p:sp>
      <p:sp>
        <p:nvSpPr>
          <p:cNvPr id="4" name="Slide Number Placeholder 3"/>
          <p:cNvSpPr>
            <a:spLocks noGrp="1"/>
          </p:cNvSpPr>
          <p:nvPr>
            <p:ph type="sldNum" sz="quarter" idx="5"/>
          </p:nvPr>
        </p:nvSpPr>
        <p:spPr/>
        <p:txBody>
          <a:bodyPr/>
          <a:lstStyle/>
          <a:p>
            <a:fld id="{92217698-9BE1-494C-BAA3-62FF57B96477}" type="slidenum">
              <a:rPr lang="en-AU" smtClean="0"/>
              <a:t>22</a:t>
            </a:fld>
            <a:endParaRPr lang="en-AU"/>
          </a:p>
        </p:txBody>
      </p:sp>
    </p:spTree>
    <p:extLst>
      <p:ext uri="{BB962C8B-B14F-4D97-AF65-F5344CB8AC3E}">
        <p14:creationId xmlns:p14="http://schemas.microsoft.com/office/powerpoint/2010/main" val="20013847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9B4D-1C0E-F369-5733-EE02BF6BAF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8CE535-6D6E-7954-12CB-4363AC6BF0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4CC602-897A-E077-AA93-B89C73FC0C11}"/>
              </a:ext>
            </a:extLst>
          </p:cNvPr>
          <p:cNvSpPr>
            <a:spLocks noGrp="1"/>
          </p:cNvSpPr>
          <p:nvPr>
            <p:ph type="dt" sz="half" idx="10"/>
          </p:nvPr>
        </p:nvSpPr>
        <p:spPr>
          <a:xfrm>
            <a:off x="838200" y="6356350"/>
            <a:ext cx="2743200" cy="365125"/>
          </a:xfrm>
          <a:prstGeom prst="rect">
            <a:avLst/>
          </a:prstGeom>
        </p:spPr>
        <p:txBody>
          <a:bodyPr/>
          <a:lstStyle/>
          <a:p>
            <a:fld id="{526D568D-573D-4626-ABAD-EC15C7C08DB7}" type="datetime1">
              <a:rPr lang="en-AU" smtClean="0"/>
              <a:t>5/03/2025</a:t>
            </a:fld>
            <a:endParaRPr lang="en-AU"/>
          </a:p>
        </p:txBody>
      </p:sp>
      <p:sp>
        <p:nvSpPr>
          <p:cNvPr id="5" name="Footer Placeholder 4">
            <a:extLst>
              <a:ext uri="{FF2B5EF4-FFF2-40B4-BE49-F238E27FC236}">
                <a16:creationId xmlns:a16="http://schemas.microsoft.com/office/drawing/2014/main" id="{64A80AAA-BD27-CFDF-529A-776AF351B8B9}"/>
              </a:ext>
            </a:extLst>
          </p:cNvPr>
          <p:cNvSpPr>
            <a:spLocks noGrp="1"/>
          </p:cNvSpPr>
          <p:nvPr>
            <p:ph type="ftr" sz="quarter" idx="11"/>
          </p:nvPr>
        </p:nvSpPr>
        <p:spPr/>
        <p:txBody>
          <a:bodyPr/>
          <a:lstStyle/>
          <a:p>
            <a:r>
              <a:rPr lang="en-US"/>
              <a:t>Diagnostic Tests Workshop 5 March 2025</a:t>
            </a:r>
            <a:endParaRPr lang="en-AU"/>
          </a:p>
        </p:txBody>
      </p:sp>
      <p:sp>
        <p:nvSpPr>
          <p:cNvPr id="6" name="Slide Number Placeholder 5">
            <a:extLst>
              <a:ext uri="{FF2B5EF4-FFF2-40B4-BE49-F238E27FC236}">
                <a16:creationId xmlns:a16="http://schemas.microsoft.com/office/drawing/2014/main" id="{57911606-5B66-A59D-D95B-4973E6D40500}"/>
              </a:ext>
            </a:extLst>
          </p:cNvPr>
          <p:cNvSpPr>
            <a:spLocks noGrp="1"/>
          </p:cNvSpPr>
          <p:nvPr>
            <p:ph type="sldNum" sz="quarter" idx="12"/>
          </p:nvPr>
        </p:nvSpPr>
        <p:spPr/>
        <p:txBody>
          <a:bodyPr/>
          <a:lstStyle/>
          <a:p>
            <a:fld id="{8F65DBC4-4650-434B-A86B-D5A505CEB4E7}" type="slidenum">
              <a:rPr lang="en-AU" smtClean="0"/>
              <a:t>‹#›</a:t>
            </a:fld>
            <a:endParaRPr lang="en-AU"/>
          </a:p>
        </p:txBody>
      </p:sp>
      <p:pic>
        <p:nvPicPr>
          <p:cNvPr id="10" name="Picture 9" descr="A logo of a university&#10;&#10;Description automatically generated">
            <a:extLst>
              <a:ext uri="{FF2B5EF4-FFF2-40B4-BE49-F238E27FC236}">
                <a16:creationId xmlns:a16="http://schemas.microsoft.com/office/drawing/2014/main" id="{FE2EC478-4A0C-DFD2-6343-78C0917AD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1735" y="6387080"/>
            <a:ext cx="825025" cy="365126"/>
          </a:xfrm>
          <a:prstGeom prst="rect">
            <a:avLst/>
          </a:prstGeom>
        </p:spPr>
      </p:pic>
      <p:pic>
        <p:nvPicPr>
          <p:cNvPr id="11" name="Picture 10" descr="A logo for a medical research company&#10;&#10;Description automatically generated">
            <a:extLst>
              <a:ext uri="{FF2B5EF4-FFF2-40B4-BE49-F238E27FC236}">
                <a16:creationId xmlns:a16="http://schemas.microsoft.com/office/drawing/2014/main" id="{6614B932-6BD1-26E0-F1FE-90BA644FD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3784" y="6229077"/>
            <a:ext cx="1149552" cy="580524"/>
          </a:xfrm>
          <a:prstGeom prst="rect">
            <a:avLst/>
          </a:prstGeom>
        </p:spPr>
      </p:pic>
      <p:pic>
        <p:nvPicPr>
          <p:cNvPr id="12" name="Picture 2" descr="Partner Organisations | Palliative Care Research Collaboration ...">
            <a:extLst>
              <a:ext uri="{FF2B5EF4-FFF2-40B4-BE49-F238E27FC236}">
                <a16:creationId xmlns:a16="http://schemas.microsoft.com/office/drawing/2014/main" id="{A773E39F-C502-F34B-1555-6A1E0A443B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8075" y="6146231"/>
            <a:ext cx="1149552" cy="78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18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38C19-9A4B-A3DD-50C8-C097A86CCD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7EB1B6-B427-1AB7-1860-CFC9405D50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23C06-37A8-75ED-17EF-9E249F664FFF}"/>
              </a:ext>
            </a:extLst>
          </p:cNvPr>
          <p:cNvSpPr>
            <a:spLocks noGrp="1"/>
          </p:cNvSpPr>
          <p:nvPr>
            <p:ph type="dt" sz="half" idx="10"/>
          </p:nvPr>
        </p:nvSpPr>
        <p:spPr>
          <a:xfrm>
            <a:off x="838200" y="6356350"/>
            <a:ext cx="2743200" cy="365125"/>
          </a:xfrm>
          <a:prstGeom prst="rect">
            <a:avLst/>
          </a:prstGeom>
        </p:spPr>
        <p:txBody>
          <a:bodyPr/>
          <a:lstStyle/>
          <a:p>
            <a:fld id="{0CCB37D7-0069-46A2-B93D-DDCDBA618A2C}" type="datetime1">
              <a:rPr lang="en-AU" smtClean="0"/>
              <a:t>5/03/2025</a:t>
            </a:fld>
            <a:endParaRPr lang="en-AU"/>
          </a:p>
        </p:txBody>
      </p:sp>
      <p:sp>
        <p:nvSpPr>
          <p:cNvPr id="5" name="Footer Placeholder 4">
            <a:extLst>
              <a:ext uri="{FF2B5EF4-FFF2-40B4-BE49-F238E27FC236}">
                <a16:creationId xmlns:a16="http://schemas.microsoft.com/office/drawing/2014/main" id="{327BD790-E75C-9D9C-7C26-B34FF23CBC51}"/>
              </a:ext>
            </a:extLst>
          </p:cNvPr>
          <p:cNvSpPr>
            <a:spLocks noGrp="1"/>
          </p:cNvSpPr>
          <p:nvPr>
            <p:ph type="ftr" sz="quarter" idx="11"/>
          </p:nvPr>
        </p:nvSpPr>
        <p:spPr/>
        <p:txBody>
          <a:bodyPr/>
          <a:lstStyle/>
          <a:p>
            <a:r>
              <a:rPr lang="en-US"/>
              <a:t>Diagnostic Tests Workshop 5 March 2025</a:t>
            </a:r>
            <a:endParaRPr lang="en-AU"/>
          </a:p>
        </p:txBody>
      </p:sp>
      <p:sp>
        <p:nvSpPr>
          <p:cNvPr id="6" name="Slide Number Placeholder 5">
            <a:extLst>
              <a:ext uri="{FF2B5EF4-FFF2-40B4-BE49-F238E27FC236}">
                <a16:creationId xmlns:a16="http://schemas.microsoft.com/office/drawing/2014/main" id="{5BF880C1-B3A7-808E-3CE9-D457A8F6BA53}"/>
              </a:ext>
            </a:extLst>
          </p:cNvPr>
          <p:cNvSpPr>
            <a:spLocks noGrp="1"/>
          </p:cNvSpPr>
          <p:nvPr>
            <p:ph type="sldNum" sz="quarter" idx="12"/>
          </p:nvPr>
        </p:nvSpPr>
        <p:spPr/>
        <p:txBody>
          <a:bodyPr/>
          <a:lstStyle/>
          <a:p>
            <a:fld id="{8F65DBC4-4650-434B-A86B-D5A505CEB4E7}" type="slidenum">
              <a:rPr lang="en-AU" smtClean="0"/>
              <a:t>‹#›</a:t>
            </a:fld>
            <a:endParaRPr lang="en-AU"/>
          </a:p>
        </p:txBody>
      </p:sp>
    </p:spTree>
    <p:extLst>
      <p:ext uri="{BB962C8B-B14F-4D97-AF65-F5344CB8AC3E}">
        <p14:creationId xmlns:p14="http://schemas.microsoft.com/office/powerpoint/2010/main" val="3427237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5124CE-B235-A141-A757-7861C06568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E5E97A-E220-A6A3-9BDE-330CB336B4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D891E-2916-3706-B465-E85E6D77935C}"/>
              </a:ext>
            </a:extLst>
          </p:cNvPr>
          <p:cNvSpPr>
            <a:spLocks noGrp="1"/>
          </p:cNvSpPr>
          <p:nvPr>
            <p:ph type="dt" sz="half" idx="10"/>
          </p:nvPr>
        </p:nvSpPr>
        <p:spPr>
          <a:xfrm>
            <a:off x="838200" y="6356350"/>
            <a:ext cx="2743200" cy="365125"/>
          </a:xfrm>
          <a:prstGeom prst="rect">
            <a:avLst/>
          </a:prstGeom>
        </p:spPr>
        <p:txBody>
          <a:bodyPr/>
          <a:lstStyle/>
          <a:p>
            <a:fld id="{F4324F88-0B2F-4289-9558-19A4A841611D}" type="datetime1">
              <a:rPr lang="en-AU" smtClean="0"/>
              <a:t>5/03/2025</a:t>
            </a:fld>
            <a:endParaRPr lang="en-AU"/>
          </a:p>
        </p:txBody>
      </p:sp>
      <p:sp>
        <p:nvSpPr>
          <p:cNvPr id="5" name="Footer Placeholder 4">
            <a:extLst>
              <a:ext uri="{FF2B5EF4-FFF2-40B4-BE49-F238E27FC236}">
                <a16:creationId xmlns:a16="http://schemas.microsoft.com/office/drawing/2014/main" id="{9E71A1A0-5345-BADD-FEE5-ADE23617EFCB}"/>
              </a:ext>
            </a:extLst>
          </p:cNvPr>
          <p:cNvSpPr>
            <a:spLocks noGrp="1"/>
          </p:cNvSpPr>
          <p:nvPr>
            <p:ph type="ftr" sz="quarter" idx="11"/>
          </p:nvPr>
        </p:nvSpPr>
        <p:spPr/>
        <p:txBody>
          <a:bodyPr/>
          <a:lstStyle/>
          <a:p>
            <a:r>
              <a:rPr lang="en-US"/>
              <a:t>Diagnostic Tests Workshop 5 March 2025</a:t>
            </a:r>
            <a:endParaRPr lang="en-AU"/>
          </a:p>
        </p:txBody>
      </p:sp>
      <p:sp>
        <p:nvSpPr>
          <p:cNvPr id="6" name="Slide Number Placeholder 5">
            <a:extLst>
              <a:ext uri="{FF2B5EF4-FFF2-40B4-BE49-F238E27FC236}">
                <a16:creationId xmlns:a16="http://schemas.microsoft.com/office/drawing/2014/main" id="{B08FB74F-2860-112D-16A8-F3E4D783F36B}"/>
              </a:ext>
            </a:extLst>
          </p:cNvPr>
          <p:cNvSpPr>
            <a:spLocks noGrp="1"/>
          </p:cNvSpPr>
          <p:nvPr>
            <p:ph type="sldNum" sz="quarter" idx="12"/>
          </p:nvPr>
        </p:nvSpPr>
        <p:spPr/>
        <p:txBody>
          <a:bodyPr/>
          <a:lstStyle/>
          <a:p>
            <a:fld id="{8F65DBC4-4650-434B-A86B-D5A505CEB4E7}" type="slidenum">
              <a:rPr lang="en-AU" smtClean="0"/>
              <a:t>‹#›</a:t>
            </a:fld>
            <a:endParaRPr lang="en-AU"/>
          </a:p>
        </p:txBody>
      </p:sp>
    </p:spTree>
    <p:extLst>
      <p:ext uri="{BB962C8B-B14F-4D97-AF65-F5344CB8AC3E}">
        <p14:creationId xmlns:p14="http://schemas.microsoft.com/office/powerpoint/2010/main" val="2560817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Box 1"/>
          <p:cNvSpPr txBox="1"/>
          <p:nvPr userDrawn="1"/>
        </p:nvSpPr>
        <p:spPr>
          <a:xfrm>
            <a:off x="203201" y="6477001"/>
            <a:ext cx="1114408" cy="246221"/>
          </a:xfrm>
          <a:prstGeom prst="rect">
            <a:avLst/>
          </a:prstGeom>
          <a:noFill/>
        </p:spPr>
        <p:txBody>
          <a:bodyPr wrap="none" rtlCol="0">
            <a:spAutoFit/>
          </a:bodyPr>
          <a:lstStyle/>
          <a:p>
            <a:r>
              <a:rPr lang="en-US" sz="1000" dirty="0"/>
              <a:t>Copyrights apply</a:t>
            </a:r>
          </a:p>
        </p:txBody>
      </p:sp>
    </p:spTree>
    <p:extLst>
      <p:ext uri="{BB962C8B-B14F-4D97-AF65-F5344CB8AC3E}">
        <p14:creationId xmlns:p14="http://schemas.microsoft.com/office/powerpoint/2010/main" val="3067595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FFF99-0933-1199-733C-2045CDF85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508B57-AC13-6D14-900D-C8BF28FA83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7A60495-82E3-C45E-F474-83E07E41D3FB}"/>
              </a:ext>
            </a:extLst>
          </p:cNvPr>
          <p:cNvSpPr>
            <a:spLocks noGrp="1"/>
          </p:cNvSpPr>
          <p:nvPr>
            <p:ph type="ftr" sz="quarter" idx="11"/>
          </p:nvPr>
        </p:nvSpPr>
        <p:spPr>
          <a:xfrm>
            <a:off x="838200" y="6371715"/>
            <a:ext cx="4114800" cy="365125"/>
          </a:xfrm>
        </p:spPr>
        <p:txBody>
          <a:bodyPr/>
          <a:lstStyle>
            <a:lvl1pPr algn="l">
              <a:defRPr/>
            </a:lvl1pPr>
          </a:lstStyle>
          <a:p>
            <a:r>
              <a:rPr lang="en-US"/>
              <a:t>Diagnostic Tests Workshop 5 March 2025</a:t>
            </a:r>
            <a:endParaRPr lang="en-AU" dirty="0"/>
          </a:p>
        </p:txBody>
      </p:sp>
      <p:sp>
        <p:nvSpPr>
          <p:cNvPr id="6" name="Slide Number Placeholder 5">
            <a:extLst>
              <a:ext uri="{FF2B5EF4-FFF2-40B4-BE49-F238E27FC236}">
                <a16:creationId xmlns:a16="http://schemas.microsoft.com/office/drawing/2014/main" id="{CCE11EE9-2527-7E62-2732-EE3973252861}"/>
              </a:ext>
            </a:extLst>
          </p:cNvPr>
          <p:cNvSpPr>
            <a:spLocks noGrp="1"/>
          </p:cNvSpPr>
          <p:nvPr>
            <p:ph type="sldNum" sz="quarter" idx="12"/>
          </p:nvPr>
        </p:nvSpPr>
        <p:spPr/>
        <p:txBody>
          <a:bodyPr/>
          <a:lstStyle/>
          <a:p>
            <a:fld id="{8F65DBC4-4650-434B-A86B-D5A505CEB4E7}" type="slidenum">
              <a:rPr lang="en-AU" smtClean="0"/>
              <a:t>‹#›</a:t>
            </a:fld>
            <a:endParaRPr lang="en-AU"/>
          </a:p>
        </p:txBody>
      </p:sp>
      <p:pic>
        <p:nvPicPr>
          <p:cNvPr id="7" name="Picture 6" descr="A logo of a university&#10;&#10;Description automatically generated">
            <a:extLst>
              <a:ext uri="{FF2B5EF4-FFF2-40B4-BE49-F238E27FC236}">
                <a16:creationId xmlns:a16="http://schemas.microsoft.com/office/drawing/2014/main" id="{AECDBF84-6B12-B402-D8B9-174F333E0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1735" y="6387080"/>
            <a:ext cx="825025" cy="365126"/>
          </a:xfrm>
          <a:prstGeom prst="rect">
            <a:avLst/>
          </a:prstGeom>
        </p:spPr>
      </p:pic>
      <p:pic>
        <p:nvPicPr>
          <p:cNvPr id="8" name="Picture 7" descr="A logo for a medical research company&#10;&#10;Description automatically generated">
            <a:extLst>
              <a:ext uri="{FF2B5EF4-FFF2-40B4-BE49-F238E27FC236}">
                <a16:creationId xmlns:a16="http://schemas.microsoft.com/office/drawing/2014/main" id="{AD404099-FA7C-F47E-C245-6FFE29245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3784" y="6229077"/>
            <a:ext cx="1149552" cy="580524"/>
          </a:xfrm>
          <a:prstGeom prst="rect">
            <a:avLst/>
          </a:prstGeom>
        </p:spPr>
      </p:pic>
      <p:pic>
        <p:nvPicPr>
          <p:cNvPr id="9" name="Picture 2" descr="Partner Organisations | Palliative Care Research Collaboration ...">
            <a:extLst>
              <a:ext uri="{FF2B5EF4-FFF2-40B4-BE49-F238E27FC236}">
                <a16:creationId xmlns:a16="http://schemas.microsoft.com/office/drawing/2014/main" id="{AA3EF710-E263-1768-7989-AE244BE080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8075" y="6146231"/>
            <a:ext cx="1149552" cy="7853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FDAF0E9-7C2C-B705-8994-B1D33C683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1840" y="6257384"/>
            <a:ext cx="1236235" cy="55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4068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5FEBB-D535-D210-428A-21A480C302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86E761-2CDD-F60D-5145-AC2332D3B86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CFC382-097C-73C4-ED2E-A37FD9574FD0}"/>
              </a:ext>
            </a:extLst>
          </p:cNvPr>
          <p:cNvSpPr>
            <a:spLocks noGrp="1"/>
          </p:cNvSpPr>
          <p:nvPr>
            <p:ph type="dt" sz="half" idx="10"/>
          </p:nvPr>
        </p:nvSpPr>
        <p:spPr>
          <a:xfrm>
            <a:off x="838200" y="6356350"/>
            <a:ext cx="2743200" cy="365125"/>
          </a:xfrm>
          <a:prstGeom prst="rect">
            <a:avLst/>
          </a:prstGeom>
        </p:spPr>
        <p:txBody>
          <a:bodyPr/>
          <a:lstStyle/>
          <a:p>
            <a:fld id="{DD24BD86-2337-4579-BAEB-92412EB5E08E}" type="datetime1">
              <a:rPr lang="en-AU" smtClean="0"/>
              <a:t>5/03/2025</a:t>
            </a:fld>
            <a:endParaRPr lang="en-AU"/>
          </a:p>
        </p:txBody>
      </p:sp>
      <p:sp>
        <p:nvSpPr>
          <p:cNvPr id="5" name="Footer Placeholder 4">
            <a:extLst>
              <a:ext uri="{FF2B5EF4-FFF2-40B4-BE49-F238E27FC236}">
                <a16:creationId xmlns:a16="http://schemas.microsoft.com/office/drawing/2014/main" id="{DF0770CA-F7C2-4E15-5334-2540C36A6E4E}"/>
              </a:ext>
            </a:extLst>
          </p:cNvPr>
          <p:cNvSpPr>
            <a:spLocks noGrp="1"/>
          </p:cNvSpPr>
          <p:nvPr>
            <p:ph type="ftr" sz="quarter" idx="11"/>
          </p:nvPr>
        </p:nvSpPr>
        <p:spPr/>
        <p:txBody>
          <a:bodyPr/>
          <a:lstStyle/>
          <a:p>
            <a:r>
              <a:rPr lang="en-US"/>
              <a:t>Diagnostic Tests Workshop 5 March 2025</a:t>
            </a:r>
            <a:endParaRPr lang="en-AU"/>
          </a:p>
        </p:txBody>
      </p:sp>
      <p:sp>
        <p:nvSpPr>
          <p:cNvPr id="6" name="Slide Number Placeholder 5">
            <a:extLst>
              <a:ext uri="{FF2B5EF4-FFF2-40B4-BE49-F238E27FC236}">
                <a16:creationId xmlns:a16="http://schemas.microsoft.com/office/drawing/2014/main" id="{B96D1E5D-AD8F-D6DD-DC62-6EBF9520D69F}"/>
              </a:ext>
            </a:extLst>
          </p:cNvPr>
          <p:cNvSpPr>
            <a:spLocks noGrp="1"/>
          </p:cNvSpPr>
          <p:nvPr>
            <p:ph type="sldNum" sz="quarter" idx="12"/>
          </p:nvPr>
        </p:nvSpPr>
        <p:spPr/>
        <p:txBody>
          <a:bodyPr/>
          <a:lstStyle/>
          <a:p>
            <a:fld id="{8F65DBC4-4650-434B-A86B-D5A505CEB4E7}" type="slidenum">
              <a:rPr lang="en-AU" smtClean="0"/>
              <a:t>‹#›</a:t>
            </a:fld>
            <a:endParaRPr lang="en-AU"/>
          </a:p>
        </p:txBody>
      </p:sp>
    </p:spTree>
    <p:extLst>
      <p:ext uri="{BB962C8B-B14F-4D97-AF65-F5344CB8AC3E}">
        <p14:creationId xmlns:p14="http://schemas.microsoft.com/office/powerpoint/2010/main" val="110603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2016D-7817-CEEB-B996-FEC60B3C06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F44F8A-511B-44B6-6E97-7263FB687D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561C6C-0E65-87C4-8B4A-CC8EA488EA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90EA376-B86D-B76B-CF15-65C56D5DC97F}"/>
              </a:ext>
            </a:extLst>
          </p:cNvPr>
          <p:cNvSpPr>
            <a:spLocks noGrp="1"/>
          </p:cNvSpPr>
          <p:nvPr>
            <p:ph type="ftr" sz="quarter" idx="11"/>
          </p:nvPr>
        </p:nvSpPr>
        <p:spPr>
          <a:xfrm>
            <a:off x="838200" y="6311900"/>
            <a:ext cx="4114800" cy="365125"/>
          </a:xfrm>
        </p:spPr>
        <p:txBody>
          <a:bodyPr/>
          <a:lstStyle/>
          <a:p>
            <a:r>
              <a:rPr lang="en-US" dirty="0"/>
              <a:t>Diagnostic Tests Workshop 5 March 2025</a:t>
            </a:r>
            <a:endParaRPr lang="en-AU" dirty="0"/>
          </a:p>
        </p:txBody>
      </p:sp>
      <p:sp>
        <p:nvSpPr>
          <p:cNvPr id="7" name="Slide Number Placeholder 6">
            <a:extLst>
              <a:ext uri="{FF2B5EF4-FFF2-40B4-BE49-F238E27FC236}">
                <a16:creationId xmlns:a16="http://schemas.microsoft.com/office/drawing/2014/main" id="{1A5B03FA-1A2D-A4E7-02E0-F6B2AAF0AE0C}"/>
              </a:ext>
            </a:extLst>
          </p:cNvPr>
          <p:cNvSpPr>
            <a:spLocks noGrp="1"/>
          </p:cNvSpPr>
          <p:nvPr>
            <p:ph type="sldNum" sz="quarter" idx="12"/>
          </p:nvPr>
        </p:nvSpPr>
        <p:spPr/>
        <p:txBody>
          <a:bodyPr/>
          <a:lstStyle/>
          <a:p>
            <a:fld id="{8F65DBC4-4650-434B-A86B-D5A505CEB4E7}" type="slidenum">
              <a:rPr lang="en-AU" smtClean="0"/>
              <a:t>‹#›</a:t>
            </a:fld>
            <a:endParaRPr lang="en-AU"/>
          </a:p>
        </p:txBody>
      </p:sp>
      <p:pic>
        <p:nvPicPr>
          <p:cNvPr id="8" name="Picture 7" descr="A logo of a university&#10;&#10;Description automatically generated">
            <a:extLst>
              <a:ext uri="{FF2B5EF4-FFF2-40B4-BE49-F238E27FC236}">
                <a16:creationId xmlns:a16="http://schemas.microsoft.com/office/drawing/2014/main" id="{1380AED6-A89A-C5C9-DFBD-DBB6A838B1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1735" y="6387080"/>
            <a:ext cx="825025" cy="365126"/>
          </a:xfrm>
          <a:prstGeom prst="rect">
            <a:avLst/>
          </a:prstGeom>
        </p:spPr>
      </p:pic>
      <p:pic>
        <p:nvPicPr>
          <p:cNvPr id="9" name="Picture 8" descr="A logo for a medical research company&#10;&#10;Description automatically generated">
            <a:extLst>
              <a:ext uri="{FF2B5EF4-FFF2-40B4-BE49-F238E27FC236}">
                <a16:creationId xmlns:a16="http://schemas.microsoft.com/office/drawing/2014/main" id="{CC808F5D-94A0-6E00-B63A-3076191C7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3784" y="6229077"/>
            <a:ext cx="1149552" cy="580524"/>
          </a:xfrm>
          <a:prstGeom prst="rect">
            <a:avLst/>
          </a:prstGeom>
        </p:spPr>
      </p:pic>
      <p:pic>
        <p:nvPicPr>
          <p:cNvPr id="10" name="Picture 2" descr="Partner Organisations | Palliative Care Research Collaboration ...">
            <a:extLst>
              <a:ext uri="{FF2B5EF4-FFF2-40B4-BE49-F238E27FC236}">
                <a16:creationId xmlns:a16="http://schemas.microsoft.com/office/drawing/2014/main" id="{7B5E7C74-BE41-1540-B33F-E8A96337E0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8075" y="6146231"/>
            <a:ext cx="1149552" cy="7853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067704B5-C99C-85C2-B9ED-BA003A0C572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101840" y="6257384"/>
            <a:ext cx="1236235" cy="55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1722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C6E3C-FDF2-5B8A-2BDF-16BB707086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A1DBA-69D5-ACDA-861F-804F8C799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173372-6A5A-DF33-F86F-1EECE95E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952985-C822-FF6A-66E0-51882AC59C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AFC5FA-5CE3-2CD0-8ECF-F4A3AA75E6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B203E1-7C31-81C4-9776-408FE78A37C1}"/>
              </a:ext>
            </a:extLst>
          </p:cNvPr>
          <p:cNvSpPr>
            <a:spLocks noGrp="1"/>
          </p:cNvSpPr>
          <p:nvPr>
            <p:ph type="dt" sz="half" idx="10"/>
          </p:nvPr>
        </p:nvSpPr>
        <p:spPr>
          <a:xfrm>
            <a:off x="838200" y="6356350"/>
            <a:ext cx="2743200" cy="365125"/>
          </a:xfrm>
          <a:prstGeom prst="rect">
            <a:avLst/>
          </a:prstGeom>
        </p:spPr>
        <p:txBody>
          <a:bodyPr/>
          <a:lstStyle/>
          <a:p>
            <a:fld id="{CF0CD8FA-FDED-465A-9E73-6E1135FFE65E}" type="datetime1">
              <a:rPr lang="en-AU" smtClean="0"/>
              <a:t>5/03/2025</a:t>
            </a:fld>
            <a:endParaRPr lang="en-AU"/>
          </a:p>
        </p:txBody>
      </p:sp>
      <p:sp>
        <p:nvSpPr>
          <p:cNvPr id="8" name="Footer Placeholder 7">
            <a:extLst>
              <a:ext uri="{FF2B5EF4-FFF2-40B4-BE49-F238E27FC236}">
                <a16:creationId xmlns:a16="http://schemas.microsoft.com/office/drawing/2014/main" id="{BA0040A9-3AFD-DA32-D690-93E113D449C1}"/>
              </a:ext>
            </a:extLst>
          </p:cNvPr>
          <p:cNvSpPr>
            <a:spLocks noGrp="1"/>
          </p:cNvSpPr>
          <p:nvPr>
            <p:ph type="ftr" sz="quarter" idx="11"/>
          </p:nvPr>
        </p:nvSpPr>
        <p:spPr/>
        <p:txBody>
          <a:bodyPr/>
          <a:lstStyle/>
          <a:p>
            <a:r>
              <a:rPr lang="en-US"/>
              <a:t>Diagnostic Tests Workshop 5 March 2025</a:t>
            </a:r>
            <a:endParaRPr lang="en-AU"/>
          </a:p>
        </p:txBody>
      </p:sp>
      <p:sp>
        <p:nvSpPr>
          <p:cNvPr id="9" name="Slide Number Placeholder 8">
            <a:extLst>
              <a:ext uri="{FF2B5EF4-FFF2-40B4-BE49-F238E27FC236}">
                <a16:creationId xmlns:a16="http://schemas.microsoft.com/office/drawing/2014/main" id="{B4935F9F-B896-2E00-03FA-98862B957401}"/>
              </a:ext>
            </a:extLst>
          </p:cNvPr>
          <p:cNvSpPr>
            <a:spLocks noGrp="1"/>
          </p:cNvSpPr>
          <p:nvPr>
            <p:ph type="sldNum" sz="quarter" idx="12"/>
          </p:nvPr>
        </p:nvSpPr>
        <p:spPr/>
        <p:txBody>
          <a:bodyPr/>
          <a:lstStyle/>
          <a:p>
            <a:fld id="{8F65DBC4-4650-434B-A86B-D5A505CEB4E7}" type="slidenum">
              <a:rPr lang="en-AU" smtClean="0"/>
              <a:t>‹#›</a:t>
            </a:fld>
            <a:endParaRPr lang="en-AU"/>
          </a:p>
        </p:txBody>
      </p:sp>
      <p:pic>
        <p:nvPicPr>
          <p:cNvPr id="10" name="Picture 2">
            <a:extLst>
              <a:ext uri="{FF2B5EF4-FFF2-40B4-BE49-F238E27FC236}">
                <a16:creationId xmlns:a16="http://schemas.microsoft.com/office/drawing/2014/main" id="{5DB024BD-6E3D-B7E7-3C96-B0E7684043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01840" y="6257384"/>
            <a:ext cx="1236235" cy="55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713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BC6A0-D935-CB12-F6FE-1EE453F2A9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3C8BEB-6AE3-5FC0-45A6-7FAB8AAECF9C}"/>
              </a:ext>
            </a:extLst>
          </p:cNvPr>
          <p:cNvSpPr>
            <a:spLocks noGrp="1"/>
          </p:cNvSpPr>
          <p:nvPr>
            <p:ph type="dt" sz="half" idx="10"/>
          </p:nvPr>
        </p:nvSpPr>
        <p:spPr>
          <a:xfrm>
            <a:off x="838200" y="6356350"/>
            <a:ext cx="2743200" cy="365125"/>
          </a:xfrm>
          <a:prstGeom prst="rect">
            <a:avLst/>
          </a:prstGeom>
        </p:spPr>
        <p:txBody>
          <a:bodyPr/>
          <a:lstStyle/>
          <a:p>
            <a:fld id="{36B484BC-8932-41F7-84C2-A08D53CBCD17}" type="datetime1">
              <a:rPr lang="en-AU" smtClean="0"/>
              <a:t>5/03/2025</a:t>
            </a:fld>
            <a:endParaRPr lang="en-AU"/>
          </a:p>
        </p:txBody>
      </p:sp>
      <p:sp>
        <p:nvSpPr>
          <p:cNvPr id="4" name="Footer Placeholder 3">
            <a:extLst>
              <a:ext uri="{FF2B5EF4-FFF2-40B4-BE49-F238E27FC236}">
                <a16:creationId xmlns:a16="http://schemas.microsoft.com/office/drawing/2014/main" id="{E8911D44-7B2B-885F-D0FF-D217288A9E2C}"/>
              </a:ext>
            </a:extLst>
          </p:cNvPr>
          <p:cNvSpPr>
            <a:spLocks noGrp="1"/>
          </p:cNvSpPr>
          <p:nvPr>
            <p:ph type="ftr" sz="quarter" idx="11"/>
          </p:nvPr>
        </p:nvSpPr>
        <p:spPr/>
        <p:txBody>
          <a:bodyPr/>
          <a:lstStyle/>
          <a:p>
            <a:r>
              <a:rPr lang="en-US"/>
              <a:t>Diagnostic Tests Workshop 5 March 2025</a:t>
            </a:r>
            <a:endParaRPr lang="en-AU"/>
          </a:p>
        </p:txBody>
      </p:sp>
      <p:sp>
        <p:nvSpPr>
          <p:cNvPr id="5" name="Slide Number Placeholder 4">
            <a:extLst>
              <a:ext uri="{FF2B5EF4-FFF2-40B4-BE49-F238E27FC236}">
                <a16:creationId xmlns:a16="http://schemas.microsoft.com/office/drawing/2014/main" id="{61AF6C16-8605-3E9D-90A9-0C34C2443889}"/>
              </a:ext>
            </a:extLst>
          </p:cNvPr>
          <p:cNvSpPr>
            <a:spLocks noGrp="1"/>
          </p:cNvSpPr>
          <p:nvPr>
            <p:ph type="sldNum" sz="quarter" idx="12"/>
          </p:nvPr>
        </p:nvSpPr>
        <p:spPr/>
        <p:txBody>
          <a:bodyPr/>
          <a:lstStyle/>
          <a:p>
            <a:fld id="{8F65DBC4-4650-434B-A86B-D5A505CEB4E7}" type="slidenum">
              <a:rPr lang="en-AU" smtClean="0"/>
              <a:t>‹#›</a:t>
            </a:fld>
            <a:endParaRPr lang="en-AU"/>
          </a:p>
        </p:txBody>
      </p:sp>
      <p:pic>
        <p:nvPicPr>
          <p:cNvPr id="6" name="Picture 2">
            <a:extLst>
              <a:ext uri="{FF2B5EF4-FFF2-40B4-BE49-F238E27FC236}">
                <a16:creationId xmlns:a16="http://schemas.microsoft.com/office/drawing/2014/main" id="{54C44C0E-AF5B-EBBC-C020-2CD567DEC85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01840" y="6257384"/>
            <a:ext cx="1236235" cy="55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3985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98D796-C40D-840B-2224-D6874FC0BD52}"/>
              </a:ext>
            </a:extLst>
          </p:cNvPr>
          <p:cNvSpPr>
            <a:spLocks noGrp="1"/>
          </p:cNvSpPr>
          <p:nvPr>
            <p:ph type="dt" sz="half" idx="10"/>
          </p:nvPr>
        </p:nvSpPr>
        <p:spPr>
          <a:xfrm>
            <a:off x="838200" y="6356350"/>
            <a:ext cx="2743200" cy="365125"/>
          </a:xfrm>
          <a:prstGeom prst="rect">
            <a:avLst/>
          </a:prstGeom>
        </p:spPr>
        <p:txBody>
          <a:bodyPr/>
          <a:lstStyle/>
          <a:p>
            <a:fld id="{AE2AF409-6EEC-453B-977B-FC2A74796B2C}" type="datetime1">
              <a:rPr lang="en-AU" smtClean="0"/>
              <a:t>5/03/2025</a:t>
            </a:fld>
            <a:endParaRPr lang="en-AU"/>
          </a:p>
        </p:txBody>
      </p:sp>
      <p:sp>
        <p:nvSpPr>
          <p:cNvPr id="3" name="Footer Placeholder 2">
            <a:extLst>
              <a:ext uri="{FF2B5EF4-FFF2-40B4-BE49-F238E27FC236}">
                <a16:creationId xmlns:a16="http://schemas.microsoft.com/office/drawing/2014/main" id="{DC62A83A-5116-CCBD-0086-87C805CF34F2}"/>
              </a:ext>
            </a:extLst>
          </p:cNvPr>
          <p:cNvSpPr>
            <a:spLocks noGrp="1"/>
          </p:cNvSpPr>
          <p:nvPr>
            <p:ph type="ftr" sz="quarter" idx="11"/>
          </p:nvPr>
        </p:nvSpPr>
        <p:spPr/>
        <p:txBody>
          <a:bodyPr/>
          <a:lstStyle/>
          <a:p>
            <a:r>
              <a:rPr lang="en-US"/>
              <a:t>Diagnostic Tests Workshop 5 March 2025</a:t>
            </a:r>
            <a:endParaRPr lang="en-AU"/>
          </a:p>
        </p:txBody>
      </p:sp>
      <p:sp>
        <p:nvSpPr>
          <p:cNvPr id="4" name="Slide Number Placeholder 3">
            <a:extLst>
              <a:ext uri="{FF2B5EF4-FFF2-40B4-BE49-F238E27FC236}">
                <a16:creationId xmlns:a16="http://schemas.microsoft.com/office/drawing/2014/main" id="{5FC41CE8-3E63-74FB-735E-A8D8ABAC5FCF}"/>
              </a:ext>
            </a:extLst>
          </p:cNvPr>
          <p:cNvSpPr>
            <a:spLocks noGrp="1"/>
          </p:cNvSpPr>
          <p:nvPr>
            <p:ph type="sldNum" sz="quarter" idx="12"/>
          </p:nvPr>
        </p:nvSpPr>
        <p:spPr/>
        <p:txBody>
          <a:bodyPr/>
          <a:lstStyle/>
          <a:p>
            <a:fld id="{8F65DBC4-4650-434B-A86B-D5A505CEB4E7}" type="slidenum">
              <a:rPr lang="en-AU" smtClean="0"/>
              <a:t>‹#›</a:t>
            </a:fld>
            <a:endParaRPr lang="en-AU"/>
          </a:p>
        </p:txBody>
      </p:sp>
      <p:pic>
        <p:nvPicPr>
          <p:cNvPr id="5" name="Picture 2">
            <a:extLst>
              <a:ext uri="{FF2B5EF4-FFF2-40B4-BE49-F238E27FC236}">
                <a16:creationId xmlns:a16="http://schemas.microsoft.com/office/drawing/2014/main" id="{C5835577-EA68-D010-2596-AA41B54CB15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01840" y="6257384"/>
            <a:ext cx="1236235" cy="55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689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FCFC8-934A-9860-5145-48C33065BE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D55408-4ECE-E71C-B65C-3AA6F08DC0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A2946A-358B-9EF5-8F4F-349D6009B4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F6E0B1-EAE0-C92B-2D4B-4526FBB6CE06}"/>
              </a:ext>
            </a:extLst>
          </p:cNvPr>
          <p:cNvSpPr>
            <a:spLocks noGrp="1"/>
          </p:cNvSpPr>
          <p:nvPr>
            <p:ph type="dt" sz="half" idx="10"/>
          </p:nvPr>
        </p:nvSpPr>
        <p:spPr>
          <a:xfrm>
            <a:off x="838200" y="6356350"/>
            <a:ext cx="2743200" cy="365125"/>
          </a:xfrm>
          <a:prstGeom prst="rect">
            <a:avLst/>
          </a:prstGeom>
        </p:spPr>
        <p:txBody>
          <a:bodyPr/>
          <a:lstStyle/>
          <a:p>
            <a:fld id="{F8D4A97A-26E0-4736-A31B-BD46BB437983}" type="datetime1">
              <a:rPr lang="en-AU" smtClean="0"/>
              <a:t>5/03/2025</a:t>
            </a:fld>
            <a:endParaRPr lang="en-AU"/>
          </a:p>
        </p:txBody>
      </p:sp>
      <p:sp>
        <p:nvSpPr>
          <p:cNvPr id="6" name="Footer Placeholder 5">
            <a:extLst>
              <a:ext uri="{FF2B5EF4-FFF2-40B4-BE49-F238E27FC236}">
                <a16:creationId xmlns:a16="http://schemas.microsoft.com/office/drawing/2014/main" id="{FC1AEDC9-EADC-7D2D-654E-D5D565363433}"/>
              </a:ext>
            </a:extLst>
          </p:cNvPr>
          <p:cNvSpPr>
            <a:spLocks noGrp="1"/>
          </p:cNvSpPr>
          <p:nvPr>
            <p:ph type="ftr" sz="quarter" idx="11"/>
          </p:nvPr>
        </p:nvSpPr>
        <p:spPr/>
        <p:txBody>
          <a:bodyPr/>
          <a:lstStyle/>
          <a:p>
            <a:r>
              <a:rPr lang="en-US"/>
              <a:t>Diagnostic Tests Workshop 5 March 2025</a:t>
            </a:r>
            <a:endParaRPr lang="en-AU"/>
          </a:p>
        </p:txBody>
      </p:sp>
      <p:sp>
        <p:nvSpPr>
          <p:cNvPr id="7" name="Slide Number Placeholder 6">
            <a:extLst>
              <a:ext uri="{FF2B5EF4-FFF2-40B4-BE49-F238E27FC236}">
                <a16:creationId xmlns:a16="http://schemas.microsoft.com/office/drawing/2014/main" id="{62E7078F-BDFE-F8B1-758E-13DD71CA9A7A}"/>
              </a:ext>
            </a:extLst>
          </p:cNvPr>
          <p:cNvSpPr>
            <a:spLocks noGrp="1"/>
          </p:cNvSpPr>
          <p:nvPr>
            <p:ph type="sldNum" sz="quarter" idx="12"/>
          </p:nvPr>
        </p:nvSpPr>
        <p:spPr/>
        <p:txBody>
          <a:bodyPr/>
          <a:lstStyle/>
          <a:p>
            <a:fld id="{8F65DBC4-4650-434B-A86B-D5A505CEB4E7}" type="slidenum">
              <a:rPr lang="en-AU" smtClean="0"/>
              <a:t>‹#›</a:t>
            </a:fld>
            <a:endParaRPr lang="en-AU"/>
          </a:p>
        </p:txBody>
      </p:sp>
      <p:pic>
        <p:nvPicPr>
          <p:cNvPr id="8" name="Picture 2">
            <a:extLst>
              <a:ext uri="{FF2B5EF4-FFF2-40B4-BE49-F238E27FC236}">
                <a16:creationId xmlns:a16="http://schemas.microsoft.com/office/drawing/2014/main" id="{61DD1536-7078-E4CE-51AE-F2A7E04ED0B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01840" y="6257384"/>
            <a:ext cx="1236235" cy="55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3312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45CC-4D5A-8327-16C9-1C8B72D516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B1034B-B751-FA8E-72A5-AE360E8A03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F2D9935-946B-6FC6-6B1A-1F186F8D12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ACC653-4E6A-E27F-386E-FF407BF042E2}"/>
              </a:ext>
            </a:extLst>
          </p:cNvPr>
          <p:cNvSpPr>
            <a:spLocks noGrp="1"/>
          </p:cNvSpPr>
          <p:nvPr>
            <p:ph type="dt" sz="half" idx="10"/>
          </p:nvPr>
        </p:nvSpPr>
        <p:spPr>
          <a:xfrm>
            <a:off x="838200" y="6356350"/>
            <a:ext cx="2743200" cy="365125"/>
          </a:xfrm>
          <a:prstGeom prst="rect">
            <a:avLst/>
          </a:prstGeom>
        </p:spPr>
        <p:txBody>
          <a:bodyPr/>
          <a:lstStyle/>
          <a:p>
            <a:fld id="{DBB47DBD-1214-474B-9376-BF816C7F7068}" type="datetime1">
              <a:rPr lang="en-AU" smtClean="0"/>
              <a:t>5/03/2025</a:t>
            </a:fld>
            <a:endParaRPr lang="en-AU"/>
          </a:p>
        </p:txBody>
      </p:sp>
      <p:sp>
        <p:nvSpPr>
          <p:cNvPr id="6" name="Footer Placeholder 5">
            <a:extLst>
              <a:ext uri="{FF2B5EF4-FFF2-40B4-BE49-F238E27FC236}">
                <a16:creationId xmlns:a16="http://schemas.microsoft.com/office/drawing/2014/main" id="{88A3781C-35B3-AECB-886C-ABEED9776CF3}"/>
              </a:ext>
            </a:extLst>
          </p:cNvPr>
          <p:cNvSpPr>
            <a:spLocks noGrp="1"/>
          </p:cNvSpPr>
          <p:nvPr>
            <p:ph type="ftr" sz="quarter" idx="11"/>
          </p:nvPr>
        </p:nvSpPr>
        <p:spPr/>
        <p:txBody>
          <a:bodyPr/>
          <a:lstStyle/>
          <a:p>
            <a:r>
              <a:rPr lang="en-US"/>
              <a:t>Diagnostic Tests Workshop 5 March 2025</a:t>
            </a:r>
            <a:endParaRPr lang="en-AU"/>
          </a:p>
        </p:txBody>
      </p:sp>
      <p:sp>
        <p:nvSpPr>
          <p:cNvPr id="7" name="Slide Number Placeholder 6">
            <a:extLst>
              <a:ext uri="{FF2B5EF4-FFF2-40B4-BE49-F238E27FC236}">
                <a16:creationId xmlns:a16="http://schemas.microsoft.com/office/drawing/2014/main" id="{F16A8221-4657-6767-89D3-5119A6357422}"/>
              </a:ext>
            </a:extLst>
          </p:cNvPr>
          <p:cNvSpPr>
            <a:spLocks noGrp="1"/>
          </p:cNvSpPr>
          <p:nvPr>
            <p:ph type="sldNum" sz="quarter" idx="12"/>
          </p:nvPr>
        </p:nvSpPr>
        <p:spPr/>
        <p:txBody>
          <a:bodyPr/>
          <a:lstStyle/>
          <a:p>
            <a:fld id="{8F65DBC4-4650-434B-A86B-D5A505CEB4E7}" type="slidenum">
              <a:rPr lang="en-AU" smtClean="0"/>
              <a:t>‹#›</a:t>
            </a:fld>
            <a:endParaRPr lang="en-AU"/>
          </a:p>
        </p:txBody>
      </p:sp>
    </p:spTree>
    <p:extLst>
      <p:ext uri="{BB962C8B-B14F-4D97-AF65-F5344CB8AC3E}">
        <p14:creationId xmlns:p14="http://schemas.microsoft.com/office/powerpoint/2010/main" val="3280830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AC20F0-D85C-868C-6E04-89DD842024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453CEF-928C-9BAA-661D-EE8F858F57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725045A-BE1E-CA6E-532D-8ACBA8DC8FCD}"/>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Diagnostic Tests Workshop 5 March 2025</a:t>
            </a:r>
            <a:endParaRPr lang="en-AU" dirty="0"/>
          </a:p>
        </p:txBody>
      </p:sp>
      <p:sp>
        <p:nvSpPr>
          <p:cNvPr id="6" name="Slide Number Placeholder 5">
            <a:extLst>
              <a:ext uri="{FF2B5EF4-FFF2-40B4-BE49-F238E27FC236}">
                <a16:creationId xmlns:a16="http://schemas.microsoft.com/office/drawing/2014/main" id="{1F902A7F-BF95-F53B-7ECD-0853940797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65DBC4-4650-434B-A86B-D5A505CEB4E7}" type="slidenum">
              <a:rPr lang="en-AU" smtClean="0"/>
              <a:t>‹#›</a:t>
            </a:fld>
            <a:endParaRPr lang="en-AU"/>
          </a:p>
        </p:txBody>
      </p:sp>
      <p:pic>
        <p:nvPicPr>
          <p:cNvPr id="7" name="Picture 6" descr="A logo of a university&#10;&#10;Description automatically generated">
            <a:extLst>
              <a:ext uri="{FF2B5EF4-FFF2-40B4-BE49-F238E27FC236}">
                <a16:creationId xmlns:a16="http://schemas.microsoft.com/office/drawing/2014/main" id="{63CCF747-1284-B763-D79A-87E81FF5C3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91735" y="6387080"/>
            <a:ext cx="825025" cy="365126"/>
          </a:xfrm>
          <a:prstGeom prst="rect">
            <a:avLst/>
          </a:prstGeom>
        </p:spPr>
      </p:pic>
      <p:pic>
        <p:nvPicPr>
          <p:cNvPr id="9" name="Picture 8" descr="A logo for a medical research company&#10;&#10;Description automatically generated">
            <a:extLst>
              <a:ext uri="{FF2B5EF4-FFF2-40B4-BE49-F238E27FC236}">
                <a16:creationId xmlns:a16="http://schemas.microsoft.com/office/drawing/2014/main" id="{F1AEA9C5-2BAC-47DF-C090-3E7EFDBAAAB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53784" y="6229077"/>
            <a:ext cx="1149552" cy="580524"/>
          </a:xfrm>
          <a:prstGeom prst="rect">
            <a:avLst/>
          </a:prstGeom>
        </p:spPr>
      </p:pic>
      <p:pic>
        <p:nvPicPr>
          <p:cNvPr id="10" name="Picture 2" descr="Partner Organisations | Palliative Care Research Collaboration ...">
            <a:extLst>
              <a:ext uri="{FF2B5EF4-FFF2-40B4-BE49-F238E27FC236}">
                <a16:creationId xmlns:a16="http://schemas.microsoft.com/office/drawing/2014/main" id="{006C3B60-FB8F-2C50-BE80-173567A4214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38075" y="6146231"/>
            <a:ext cx="1149552" cy="78536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BC144A8-4E64-C956-663B-F190501FF4E1}"/>
              </a:ext>
            </a:extLst>
          </p:cNvPr>
          <p:cNvSpPr txBox="1"/>
          <p:nvPr userDrawn="1">
            <p:extLst>
              <p:ext uri="{1162E1C5-73C7-4A58-AE30-91384D911F3F}">
                <p184:classification xmlns:p184="http://schemas.microsoft.com/office/powerpoint/2018/4/main" val="hdr"/>
              </p:ext>
            </p:extLst>
          </p:nvPr>
        </p:nvSpPr>
        <p:spPr>
          <a:xfrm>
            <a:off x="5752275" y="63500"/>
            <a:ext cx="730250" cy="182880"/>
          </a:xfrm>
          <a:prstGeom prst="rect">
            <a:avLst/>
          </a:prstGeom>
        </p:spPr>
        <p:txBody>
          <a:bodyPr horzOverflow="overflow" lIns="0" tIns="0" rIns="0" bIns="0">
            <a:spAutoFit/>
          </a:bodyPr>
          <a:lstStyle/>
          <a:p>
            <a:pPr algn="l"/>
            <a:r>
              <a:rPr lang="en-AU" sz="1200">
                <a:solidFill>
                  <a:srgbClr val="A80000"/>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2953543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6"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hyperlink" Target="https://doi.org/10.1210/clinem/dgaa722"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centraladelaide.health.sa.gov.au/epicentr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210/clinem/dgaa722"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210/clinem/dgaa722" TargetMode="External"/><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210/clinem/dgaa722" TargetMode="External"/><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1/relationships/webextension" Target="../webextensions/webextension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177BD-2FBC-C0B6-6441-FFEEAED6E414}"/>
              </a:ext>
            </a:extLst>
          </p:cNvPr>
          <p:cNvSpPr>
            <a:spLocks noGrp="1"/>
          </p:cNvSpPr>
          <p:nvPr>
            <p:ph type="ctrTitle"/>
          </p:nvPr>
        </p:nvSpPr>
        <p:spPr>
          <a:xfrm>
            <a:off x="697117" y="1127638"/>
            <a:ext cx="10818891" cy="2387600"/>
          </a:xfrm>
        </p:spPr>
        <p:txBody>
          <a:bodyPr>
            <a:normAutofit/>
          </a:bodyPr>
          <a:lstStyle/>
          <a:p>
            <a:br>
              <a:rPr lang="en-US" dirty="0"/>
            </a:br>
            <a:endParaRPr lang="en-AU" dirty="0"/>
          </a:p>
        </p:txBody>
      </p:sp>
      <p:sp>
        <p:nvSpPr>
          <p:cNvPr id="3" name="Subtitle 2">
            <a:extLst>
              <a:ext uri="{FF2B5EF4-FFF2-40B4-BE49-F238E27FC236}">
                <a16:creationId xmlns:a16="http://schemas.microsoft.com/office/drawing/2014/main" id="{4B9F4321-943D-8DFA-D6BF-0D829113239D}"/>
              </a:ext>
            </a:extLst>
          </p:cNvPr>
          <p:cNvSpPr>
            <a:spLocks noGrp="1"/>
          </p:cNvSpPr>
          <p:nvPr>
            <p:ph type="subTitle" idx="1"/>
          </p:nvPr>
        </p:nvSpPr>
        <p:spPr>
          <a:xfrm>
            <a:off x="697117" y="3810051"/>
            <a:ext cx="10818891" cy="1655762"/>
          </a:xfrm>
        </p:spPr>
        <p:txBody>
          <a:bodyPr>
            <a:normAutofit/>
          </a:bodyPr>
          <a:lstStyle/>
          <a:p>
            <a:r>
              <a:rPr lang="en-US" sz="2800" dirty="0"/>
              <a:t>Stephen McDonald</a:t>
            </a:r>
          </a:p>
          <a:p>
            <a:r>
              <a:rPr lang="en-US" dirty="0"/>
              <a:t>Director, Adelaide </a:t>
            </a:r>
            <a:r>
              <a:rPr lang="en-AU" dirty="0"/>
              <a:t>Centre for Clinical Epidemiology</a:t>
            </a:r>
            <a:endParaRPr lang="en-US" dirty="0"/>
          </a:p>
          <a:p>
            <a:endParaRPr lang="en-US" dirty="0"/>
          </a:p>
        </p:txBody>
      </p:sp>
      <p:pic>
        <p:nvPicPr>
          <p:cNvPr id="5" name="Picture 4" descr="A logo of a university&#10;&#10;Description automatically generated">
            <a:extLst>
              <a:ext uri="{FF2B5EF4-FFF2-40B4-BE49-F238E27FC236}">
                <a16:creationId xmlns:a16="http://schemas.microsoft.com/office/drawing/2014/main" id="{4CCCD9A7-C720-7E8B-9406-7C41F4F0B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1213" y="6084913"/>
            <a:ext cx="1654021" cy="732009"/>
          </a:xfrm>
          <a:prstGeom prst="rect">
            <a:avLst/>
          </a:prstGeom>
        </p:spPr>
      </p:pic>
      <p:pic>
        <p:nvPicPr>
          <p:cNvPr id="6" name="Picture 5" descr="A logo for a medical research company&#10;&#10;Description automatically generated">
            <a:extLst>
              <a:ext uri="{FF2B5EF4-FFF2-40B4-BE49-F238E27FC236}">
                <a16:creationId xmlns:a16="http://schemas.microsoft.com/office/drawing/2014/main" id="{FD5B5028-7B7F-F4DF-B3CD-623A8AD999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5234" y="5797212"/>
            <a:ext cx="1810285" cy="914194"/>
          </a:xfrm>
          <a:prstGeom prst="rect">
            <a:avLst/>
          </a:prstGeom>
        </p:spPr>
      </p:pic>
      <p:pic>
        <p:nvPicPr>
          <p:cNvPr id="7" name="Picture 2" descr="Partner Organisations | Palliative Care Research Collaboration ...">
            <a:extLst>
              <a:ext uri="{FF2B5EF4-FFF2-40B4-BE49-F238E27FC236}">
                <a16:creationId xmlns:a16="http://schemas.microsoft.com/office/drawing/2014/main" id="{B56CF14E-04D7-B778-823F-1BB9FB5D6A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5957" y="5717076"/>
            <a:ext cx="1975256" cy="13494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971DD821-76B9-7733-8595-B62E568B13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9254" y="5910411"/>
            <a:ext cx="1820526" cy="8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498F8A1C-7349-F735-971C-F33892DB665C}"/>
              </a:ext>
            </a:extLst>
          </p:cNvPr>
          <p:cNvSpPr txBox="1">
            <a:spLocks/>
          </p:cNvSpPr>
          <p:nvPr/>
        </p:nvSpPr>
        <p:spPr>
          <a:xfrm>
            <a:off x="1524000" y="1122363"/>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dirty="0"/>
              <a:t>Statistics of diagnostic tests</a:t>
            </a:r>
          </a:p>
        </p:txBody>
      </p:sp>
      <p:sp>
        <p:nvSpPr>
          <p:cNvPr id="10" name="Footer Placeholder 9">
            <a:extLst>
              <a:ext uri="{FF2B5EF4-FFF2-40B4-BE49-F238E27FC236}">
                <a16:creationId xmlns:a16="http://schemas.microsoft.com/office/drawing/2014/main" id="{20DA7147-CF51-DB40-B6F6-A4CF949F3F97}"/>
              </a:ext>
            </a:extLst>
          </p:cNvPr>
          <p:cNvSpPr>
            <a:spLocks noGrp="1"/>
          </p:cNvSpPr>
          <p:nvPr>
            <p:ph type="ftr" sz="quarter" idx="11"/>
          </p:nvPr>
        </p:nvSpPr>
        <p:spPr/>
        <p:txBody>
          <a:bodyPr/>
          <a:lstStyle/>
          <a:p>
            <a:r>
              <a:rPr lang="en-US"/>
              <a:t>Diagnostic Tests Workshop 5 March 2025</a:t>
            </a:r>
            <a:endParaRPr lang="en-AU"/>
          </a:p>
        </p:txBody>
      </p:sp>
    </p:spTree>
    <p:extLst>
      <p:ext uri="{BB962C8B-B14F-4D97-AF65-F5344CB8AC3E}">
        <p14:creationId xmlns:p14="http://schemas.microsoft.com/office/powerpoint/2010/main" val="2896753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23352-D49C-0B60-482D-477519FBA37B}"/>
              </a:ext>
            </a:extLst>
          </p:cNvPr>
          <p:cNvSpPr>
            <a:spLocks noGrp="1"/>
          </p:cNvSpPr>
          <p:nvPr>
            <p:ph type="title"/>
          </p:nvPr>
        </p:nvSpPr>
        <p:spPr/>
        <p:txBody>
          <a:bodyPr/>
          <a:lstStyle/>
          <a:p>
            <a:r>
              <a:rPr lang="en-AU" dirty="0"/>
              <a:t>Raw data</a:t>
            </a:r>
          </a:p>
        </p:txBody>
      </p:sp>
      <p:sp>
        <p:nvSpPr>
          <p:cNvPr id="3" name="Content Placeholder 2">
            <a:extLst>
              <a:ext uri="{FF2B5EF4-FFF2-40B4-BE49-F238E27FC236}">
                <a16:creationId xmlns:a16="http://schemas.microsoft.com/office/drawing/2014/main" id="{42277908-B9D8-6353-75CF-6464EA6BDDA9}"/>
              </a:ext>
            </a:extLst>
          </p:cNvPr>
          <p:cNvSpPr>
            <a:spLocks noGrp="1"/>
          </p:cNvSpPr>
          <p:nvPr>
            <p:ph idx="1"/>
          </p:nvPr>
        </p:nvSpPr>
        <p:spPr/>
        <p:txBody>
          <a:bodyPr/>
          <a:lstStyle/>
          <a:p>
            <a:endParaRPr lang="en-AU" dirty="0"/>
          </a:p>
        </p:txBody>
      </p:sp>
      <p:pic>
        <p:nvPicPr>
          <p:cNvPr id="1026" name="Picture 2" descr="Image description not available.">
            <a:extLst>
              <a:ext uri="{FF2B5EF4-FFF2-40B4-BE49-F238E27FC236}">
                <a16:creationId xmlns:a16="http://schemas.microsoft.com/office/drawing/2014/main" id="{FC62291C-F64D-7D86-DECC-5B7AABCDC3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662" y="1690688"/>
            <a:ext cx="5040056" cy="41580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description not available.">
            <a:extLst>
              <a:ext uri="{FF2B5EF4-FFF2-40B4-BE49-F238E27FC236}">
                <a16:creationId xmlns:a16="http://schemas.microsoft.com/office/drawing/2014/main" id="{764897C6-0966-3BBE-7272-C3E351187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575" y="1631155"/>
            <a:ext cx="3540005" cy="448627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10F88160-030B-5D76-8EF7-8D8B16DA81B4}"/>
              </a:ext>
            </a:extLst>
          </p:cNvPr>
          <p:cNvSpPr>
            <a:spLocks noGrp="1"/>
          </p:cNvSpPr>
          <p:nvPr>
            <p:ph type="ftr" sz="quarter" idx="11"/>
          </p:nvPr>
        </p:nvSpPr>
        <p:spPr/>
        <p:txBody>
          <a:bodyPr/>
          <a:lstStyle/>
          <a:p>
            <a:r>
              <a:rPr lang="en-US"/>
              <a:t>Diagnostic Tests Workshop 5 March 2025</a:t>
            </a:r>
            <a:endParaRPr lang="en-AU" dirty="0"/>
          </a:p>
        </p:txBody>
      </p:sp>
    </p:spTree>
    <p:extLst>
      <p:ext uri="{BB962C8B-B14F-4D97-AF65-F5344CB8AC3E}">
        <p14:creationId xmlns:p14="http://schemas.microsoft.com/office/powerpoint/2010/main" val="2292683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C8A32-776E-2039-4FA2-0D9F11AE4D95}"/>
              </a:ext>
            </a:extLst>
          </p:cNvPr>
          <p:cNvSpPr>
            <a:spLocks noGrp="1"/>
          </p:cNvSpPr>
          <p:nvPr>
            <p:ph type="title"/>
          </p:nvPr>
        </p:nvSpPr>
        <p:spPr/>
        <p:txBody>
          <a:bodyPr/>
          <a:lstStyle/>
          <a:p>
            <a:r>
              <a:rPr lang="en-AU" dirty="0"/>
              <a:t>Defining a positive test</a:t>
            </a:r>
          </a:p>
        </p:txBody>
      </p:sp>
      <p:sp>
        <p:nvSpPr>
          <p:cNvPr id="3" name="Content Placeholder 2">
            <a:extLst>
              <a:ext uri="{FF2B5EF4-FFF2-40B4-BE49-F238E27FC236}">
                <a16:creationId xmlns:a16="http://schemas.microsoft.com/office/drawing/2014/main" id="{4CA8AA34-E39F-9864-9C08-209811327C68}"/>
              </a:ext>
            </a:extLst>
          </p:cNvPr>
          <p:cNvSpPr>
            <a:spLocks noGrp="1"/>
          </p:cNvSpPr>
          <p:nvPr>
            <p:ph idx="1"/>
          </p:nvPr>
        </p:nvSpPr>
        <p:spPr/>
        <p:txBody>
          <a:bodyPr/>
          <a:lstStyle/>
          <a:p>
            <a:r>
              <a:rPr lang="en-AU" dirty="0"/>
              <a:t>Many diagnostic tests provide a linear result</a:t>
            </a:r>
          </a:p>
        </p:txBody>
      </p:sp>
      <p:pic>
        <p:nvPicPr>
          <p:cNvPr id="5" name="Picture 2" descr="Fig. 1.">
            <a:extLst>
              <a:ext uri="{FF2B5EF4-FFF2-40B4-BE49-F238E27FC236}">
                <a16:creationId xmlns:a16="http://schemas.microsoft.com/office/drawing/2014/main" id="{DC066025-D1F0-C1EE-3A65-A61BF8EAE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00" y="2580204"/>
            <a:ext cx="10699213" cy="308693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666F17B8-49E5-EEE9-9C87-6C1C25C03CBE}"/>
              </a:ext>
            </a:extLst>
          </p:cNvPr>
          <p:cNvSpPr>
            <a:spLocks noGrp="1"/>
          </p:cNvSpPr>
          <p:nvPr>
            <p:ph type="ftr" sz="quarter" idx="11"/>
          </p:nvPr>
        </p:nvSpPr>
        <p:spPr/>
        <p:txBody>
          <a:bodyPr/>
          <a:lstStyle/>
          <a:p>
            <a:r>
              <a:rPr lang="en-US"/>
              <a:t>Diagnostic Tests Workshop 5 March 2025</a:t>
            </a:r>
            <a:endParaRPr lang="en-AU" dirty="0"/>
          </a:p>
        </p:txBody>
      </p:sp>
    </p:spTree>
    <p:extLst>
      <p:ext uri="{BB962C8B-B14F-4D97-AF65-F5344CB8AC3E}">
        <p14:creationId xmlns:p14="http://schemas.microsoft.com/office/powerpoint/2010/main" val="653528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54E0F-F866-880E-019E-0AA806CD7478}"/>
              </a:ext>
            </a:extLst>
          </p:cNvPr>
          <p:cNvSpPr>
            <a:spLocks noGrp="1"/>
          </p:cNvSpPr>
          <p:nvPr>
            <p:ph type="title"/>
          </p:nvPr>
        </p:nvSpPr>
        <p:spPr/>
        <p:txBody>
          <a:bodyPr/>
          <a:lstStyle/>
          <a:p>
            <a:r>
              <a:rPr lang="en-AU" dirty="0"/>
              <a:t>Where do you draw the line?</a:t>
            </a:r>
          </a:p>
        </p:txBody>
      </p:sp>
      <p:sp>
        <p:nvSpPr>
          <p:cNvPr id="3" name="Content Placeholder 2">
            <a:extLst>
              <a:ext uri="{FF2B5EF4-FFF2-40B4-BE49-F238E27FC236}">
                <a16:creationId xmlns:a16="http://schemas.microsoft.com/office/drawing/2014/main" id="{C28B4DA8-B3A6-1847-681D-B644D890B486}"/>
              </a:ext>
            </a:extLst>
          </p:cNvPr>
          <p:cNvSpPr>
            <a:spLocks noGrp="1"/>
          </p:cNvSpPr>
          <p:nvPr>
            <p:ph idx="1"/>
          </p:nvPr>
        </p:nvSpPr>
        <p:spPr>
          <a:xfrm>
            <a:off x="838200" y="1825625"/>
            <a:ext cx="5257800" cy="4351338"/>
          </a:xfrm>
        </p:spPr>
        <p:txBody>
          <a:bodyPr/>
          <a:lstStyle/>
          <a:p>
            <a:r>
              <a:rPr lang="en-AU" dirty="0"/>
              <a:t>ROC = receiver operating characteristic curve</a:t>
            </a:r>
          </a:p>
          <a:p>
            <a:r>
              <a:rPr lang="en-AU" dirty="0"/>
              <a:t>Allows plotting of sensitivity and specificity at different thresholds</a:t>
            </a:r>
          </a:p>
          <a:p>
            <a:r>
              <a:rPr lang="en-AU" dirty="0"/>
              <a:t>In this cohort</a:t>
            </a:r>
          </a:p>
          <a:p>
            <a:pPr lvl="1"/>
            <a:r>
              <a:rPr lang="en-AU" dirty="0"/>
              <a:t>Total PSA a poor predictor</a:t>
            </a:r>
          </a:p>
          <a:p>
            <a:pPr lvl="1"/>
            <a:r>
              <a:rPr lang="en-AU" dirty="0"/>
              <a:t> Free PSA better</a:t>
            </a:r>
          </a:p>
        </p:txBody>
      </p:sp>
      <p:pic>
        <p:nvPicPr>
          <p:cNvPr id="2050" name="Picture 2">
            <a:extLst>
              <a:ext uri="{FF2B5EF4-FFF2-40B4-BE49-F238E27FC236}">
                <a16:creationId xmlns:a16="http://schemas.microsoft.com/office/drawing/2014/main" id="{BE15AEA1-FFC6-BA6E-5042-5FC47BD9F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4662" y="1523839"/>
            <a:ext cx="4067102" cy="5334161"/>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9CD3444E-3F9D-7E57-C7C3-D6D61E0A37E4}"/>
              </a:ext>
            </a:extLst>
          </p:cNvPr>
          <p:cNvSpPr>
            <a:spLocks noGrp="1"/>
          </p:cNvSpPr>
          <p:nvPr>
            <p:ph type="ftr" sz="quarter" idx="11"/>
          </p:nvPr>
        </p:nvSpPr>
        <p:spPr/>
        <p:txBody>
          <a:bodyPr/>
          <a:lstStyle/>
          <a:p>
            <a:r>
              <a:rPr lang="en-US"/>
              <a:t>Diagnostic Tests Workshop 5 March 2025</a:t>
            </a:r>
            <a:endParaRPr lang="en-AU" dirty="0"/>
          </a:p>
        </p:txBody>
      </p:sp>
    </p:spTree>
    <p:extLst>
      <p:ext uri="{BB962C8B-B14F-4D97-AF65-F5344CB8AC3E}">
        <p14:creationId xmlns:p14="http://schemas.microsoft.com/office/powerpoint/2010/main" val="2975493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73CF3-F010-C1E2-ED16-59FCD45BEE89}"/>
              </a:ext>
            </a:extLst>
          </p:cNvPr>
          <p:cNvSpPr>
            <a:spLocks noGrp="1"/>
          </p:cNvSpPr>
          <p:nvPr>
            <p:ph type="title"/>
          </p:nvPr>
        </p:nvSpPr>
        <p:spPr/>
        <p:txBody>
          <a:bodyPr/>
          <a:lstStyle/>
          <a:p>
            <a:r>
              <a:rPr lang="en-AU" dirty="0"/>
              <a:t>Other uses (and a local example)</a:t>
            </a:r>
          </a:p>
        </p:txBody>
      </p:sp>
      <p:sp>
        <p:nvSpPr>
          <p:cNvPr id="4" name="TextBox 3">
            <a:extLst>
              <a:ext uri="{FF2B5EF4-FFF2-40B4-BE49-F238E27FC236}">
                <a16:creationId xmlns:a16="http://schemas.microsoft.com/office/drawing/2014/main" id="{F8F694A6-9DEE-4BF0-3ACF-70B591D55F18}"/>
              </a:ext>
            </a:extLst>
          </p:cNvPr>
          <p:cNvSpPr txBox="1"/>
          <p:nvPr/>
        </p:nvSpPr>
        <p:spPr>
          <a:xfrm>
            <a:off x="1166879" y="6176963"/>
            <a:ext cx="5720809" cy="577081"/>
          </a:xfrm>
          <a:prstGeom prst="rect">
            <a:avLst/>
          </a:prstGeom>
          <a:noFill/>
        </p:spPr>
        <p:txBody>
          <a:bodyPr wrap="square" rtlCol="0">
            <a:spAutoFit/>
          </a:bodyPr>
          <a:lstStyle/>
          <a:p>
            <a:r>
              <a:rPr lang="en-AU" sz="1050" dirty="0">
                <a:effectLst/>
                <a:latin typeface="Aptos" panose="020B0004020202020204" pitchFamily="34" charset="0"/>
                <a:ea typeface="Aptos" panose="020B0004020202020204" pitchFamily="34" charset="0"/>
                <a:cs typeface="Times New Roman" panose="02020603050405020304" pitchFamily="18" charset="0"/>
              </a:rPr>
              <a:t>Constantine S, Salter A, Louise J, Anderson PJ. </a:t>
            </a:r>
            <a:r>
              <a:rPr lang="en-AU" sz="1050" i="1" dirty="0">
                <a:effectLst/>
                <a:latin typeface="Aptos" panose="020B0004020202020204" pitchFamily="34" charset="0"/>
                <a:ea typeface="Aptos" panose="020B0004020202020204" pitchFamily="34" charset="0"/>
                <a:cs typeface="Times New Roman" panose="02020603050405020304" pitchFamily="18" charset="0"/>
              </a:rPr>
              <a:t>The Adelaide Facial Bone Rule: A simple prediction model and clinical guideline for the presence of facial fractures using CT brain scans in victims of minor trauma</a:t>
            </a:r>
            <a:r>
              <a:rPr lang="en-AU" sz="1050" dirty="0">
                <a:effectLst/>
                <a:latin typeface="Aptos" panose="020B0004020202020204" pitchFamily="34" charset="0"/>
                <a:ea typeface="Aptos" panose="020B0004020202020204" pitchFamily="34" charset="0"/>
                <a:cs typeface="Times New Roman" panose="02020603050405020304" pitchFamily="18" charset="0"/>
              </a:rPr>
              <a:t>. Injury 2024;55:111302 doi.10.1016/j.injury.2023.111302</a:t>
            </a:r>
            <a:endParaRPr lang="en-AU" sz="1050" dirty="0"/>
          </a:p>
        </p:txBody>
      </p:sp>
      <p:pic>
        <p:nvPicPr>
          <p:cNvPr id="6" name="Picture 5">
            <a:extLst>
              <a:ext uri="{FF2B5EF4-FFF2-40B4-BE49-F238E27FC236}">
                <a16:creationId xmlns:a16="http://schemas.microsoft.com/office/drawing/2014/main" id="{02254A65-5A43-E488-70E4-396C57F994DF}"/>
              </a:ext>
            </a:extLst>
          </p:cNvPr>
          <p:cNvPicPr>
            <a:picLocks noChangeAspect="1"/>
          </p:cNvPicPr>
          <p:nvPr/>
        </p:nvPicPr>
        <p:blipFill>
          <a:blip r:embed="rId3"/>
          <a:stretch>
            <a:fillRect/>
          </a:stretch>
        </p:blipFill>
        <p:spPr>
          <a:xfrm>
            <a:off x="1496950" y="1825624"/>
            <a:ext cx="8624950" cy="3888495"/>
          </a:xfrm>
          <a:prstGeom prst="rect">
            <a:avLst/>
          </a:prstGeom>
        </p:spPr>
      </p:pic>
      <p:sp>
        <p:nvSpPr>
          <p:cNvPr id="5" name="Footer Placeholder 4">
            <a:extLst>
              <a:ext uri="{FF2B5EF4-FFF2-40B4-BE49-F238E27FC236}">
                <a16:creationId xmlns:a16="http://schemas.microsoft.com/office/drawing/2014/main" id="{58CB47E8-2D46-788E-42FF-8A2E4EE3349E}"/>
              </a:ext>
            </a:extLst>
          </p:cNvPr>
          <p:cNvSpPr>
            <a:spLocks noGrp="1"/>
          </p:cNvSpPr>
          <p:nvPr>
            <p:ph type="ftr" sz="quarter" idx="11"/>
          </p:nvPr>
        </p:nvSpPr>
        <p:spPr/>
        <p:txBody>
          <a:bodyPr/>
          <a:lstStyle/>
          <a:p>
            <a:r>
              <a:rPr lang="en-US"/>
              <a:t>Diagnostic Tests Workshop 5 March 2025</a:t>
            </a:r>
            <a:endParaRPr lang="en-AU" dirty="0"/>
          </a:p>
        </p:txBody>
      </p:sp>
    </p:spTree>
    <p:extLst>
      <p:ext uri="{BB962C8B-B14F-4D97-AF65-F5344CB8AC3E}">
        <p14:creationId xmlns:p14="http://schemas.microsoft.com/office/powerpoint/2010/main" val="1056649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038D1-5A89-E909-1E1C-6303D3974A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AC0866-0304-0DBC-D95D-6D1D70C95521}"/>
              </a:ext>
            </a:extLst>
          </p:cNvPr>
          <p:cNvSpPr>
            <a:spLocks noGrp="1"/>
          </p:cNvSpPr>
          <p:nvPr>
            <p:ph type="title"/>
          </p:nvPr>
        </p:nvSpPr>
        <p:spPr/>
        <p:txBody>
          <a:bodyPr/>
          <a:lstStyle/>
          <a:p>
            <a:r>
              <a:rPr lang="en-AU" dirty="0"/>
              <a:t>Worked example</a:t>
            </a:r>
          </a:p>
        </p:txBody>
      </p:sp>
      <p:sp>
        <p:nvSpPr>
          <p:cNvPr id="3" name="Content Placeholder 2">
            <a:extLst>
              <a:ext uri="{FF2B5EF4-FFF2-40B4-BE49-F238E27FC236}">
                <a16:creationId xmlns:a16="http://schemas.microsoft.com/office/drawing/2014/main" id="{D776F179-6A12-04E6-D311-808540B37428}"/>
              </a:ext>
            </a:extLst>
          </p:cNvPr>
          <p:cNvSpPr>
            <a:spLocks noGrp="1"/>
          </p:cNvSpPr>
          <p:nvPr>
            <p:ph sz="half" idx="1"/>
          </p:nvPr>
        </p:nvSpPr>
        <p:spPr/>
        <p:txBody>
          <a:bodyPr/>
          <a:lstStyle/>
          <a:p>
            <a:r>
              <a:rPr lang="en-US" dirty="0"/>
              <a:t>Using logistic regression, derived models incorporating</a:t>
            </a:r>
          </a:p>
          <a:p>
            <a:pPr lvl="1"/>
            <a:r>
              <a:rPr lang="en-US" dirty="0"/>
              <a:t>Age, gender, presence of blood in maxillary sinus, fracture on CT brain</a:t>
            </a:r>
          </a:p>
          <a:p>
            <a:pPr lvl="1"/>
            <a:r>
              <a:rPr lang="en-US" dirty="0"/>
              <a:t>Simplified model included only last 2</a:t>
            </a:r>
          </a:p>
          <a:p>
            <a:r>
              <a:rPr lang="en-US" dirty="0"/>
              <a:t>Calibration of model good</a:t>
            </a:r>
          </a:p>
          <a:p>
            <a:pPr lvl="1"/>
            <a:r>
              <a:rPr lang="en-US" dirty="0"/>
              <a:t>Good calibration doesn’t necessarily address discriminative ability</a:t>
            </a:r>
            <a:endParaRPr lang="en-AU" dirty="0"/>
          </a:p>
        </p:txBody>
      </p:sp>
      <p:sp>
        <p:nvSpPr>
          <p:cNvPr id="5" name="Footer Placeholder 4">
            <a:extLst>
              <a:ext uri="{FF2B5EF4-FFF2-40B4-BE49-F238E27FC236}">
                <a16:creationId xmlns:a16="http://schemas.microsoft.com/office/drawing/2014/main" id="{F0604CA2-D08B-DB2E-D86C-8AB86A3A7D40}"/>
              </a:ext>
            </a:extLst>
          </p:cNvPr>
          <p:cNvSpPr>
            <a:spLocks noGrp="1"/>
          </p:cNvSpPr>
          <p:nvPr>
            <p:ph type="ftr" sz="quarter" idx="11"/>
          </p:nvPr>
        </p:nvSpPr>
        <p:spPr>
          <a:xfrm>
            <a:off x="838200" y="6356350"/>
            <a:ext cx="4114800" cy="365125"/>
          </a:xfrm>
        </p:spPr>
        <p:txBody>
          <a:bodyPr/>
          <a:lstStyle/>
          <a:p>
            <a:r>
              <a:rPr lang="en-US"/>
              <a:t>Diagnostic Tests Workshop 5 March 2025</a:t>
            </a:r>
            <a:endParaRPr lang="en-AU"/>
          </a:p>
        </p:txBody>
      </p:sp>
      <p:pic>
        <p:nvPicPr>
          <p:cNvPr id="1026" name="Picture 2">
            <a:extLst>
              <a:ext uri="{FF2B5EF4-FFF2-40B4-BE49-F238E27FC236}">
                <a16:creationId xmlns:a16="http://schemas.microsoft.com/office/drawing/2014/main" id="{BDCEA69A-A1C8-DF93-5A34-CB936AF60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6725" y="1690687"/>
            <a:ext cx="4676775" cy="31391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151C5CF-2AB1-8C82-9309-FB2E6C353B25}"/>
              </a:ext>
            </a:extLst>
          </p:cNvPr>
          <p:cNvSpPr txBox="1"/>
          <p:nvPr/>
        </p:nvSpPr>
        <p:spPr>
          <a:xfrm>
            <a:off x="7010400" y="5346700"/>
            <a:ext cx="4920711" cy="738664"/>
          </a:xfrm>
          <a:prstGeom prst="rect">
            <a:avLst/>
          </a:prstGeom>
          <a:noFill/>
        </p:spPr>
        <p:txBody>
          <a:bodyPr wrap="square" rtlCol="0">
            <a:spAutoFit/>
          </a:bodyPr>
          <a:lstStyle/>
          <a:p>
            <a:r>
              <a:rPr lang="en-AU" sz="1050" dirty="0">
                <a:effectLst/>
                <a:latin typeface="Aptos" panose="020B0004020202020204" pitchFamily="34" charset="0"/>
                <a:ea typeface="Aptos" panose="020B0004020202020204" pitchFamily="34" charset="0"/>
                <a:cs typeface="Times New Roman" panose="02020603050405020304" pitchFamily="18" charset="0"/>
              </a:rPr>
              <a:t>Constantine S, Salter A, Louise J, Anderson PJ. </a:t>
            </a:r>
            <a:r>
              <a:rPr lang="en-AU" sz="1050" i="1" dirty="0">
                <a:effectLst/>
                <a:latin typeface="Aptos" panose="020B0004020202020204" pitchFamily="34" charset="0"/>
                <a:ea typeface="Aptos" panose="020B0004020202020204" pitchFamily="34" charset="0"/>
                <a:cs typeface="Times New Roman" panose="02020603050405020304" pitchFamily="18" charset="0"/>
              </a:rPr>
              <a:t>The Adelaide Facial Bone Rule: A simple prediction model and clinical guideline for the presence of facial fractures using CT brain scans in victims of minor trauma</a:t>
            </a:r>
            <a:r>
              <a:rPr lang="en-AU" sz="1050" dirty="0">
                <a:effectLst/>
                <a:latin typeface="Aptos" panose="020B0004020202020204" pitchFamily="34" charset="0"/>
                <a:ea typeface="Aptos" panose="020B0004020202020204" pitchFamily="34" charset="0"/>
                <a:cs typeface="Times New Roman" panose="02020603050405020304" pitchFamily="18" charset="0"/>
              </a:rPr>
              <a:t>. Injury 2024;55:111302 doi.10.1016/j.injury.2023.111302</a:t>
            </a:r>
            <a:endParaRPr lang="en-AU" sz="1050" dirty="0"/>
          </a:p>
        </p:txBody>
      </p:sp>
    </p:spTree>
    <p:extLst>
      <p:ext uri="{BB962C8B-B14F-4D97-AF65-F5344CB8AC3E}">
        <p14:creationId xmlns:p14="http://schemas.microsoft.com/office/powerpoint/2010/main" val="2640485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5299CF-1491-D25E-0017-EF68245D92DA}"/>
              </a:ext>
            </a:extLst>
          </p:cNvPr>
          <p:cNvSpPr>
            <a:spLocks noGrp="1"/>
          </p:cNvSpPr>
          <p:nvPr>
            <p:ph type="title"/>
          </p:nvPr>
        </p:nvSpPr>
        <p:spPr/>
        <p:txBody>
          <a:bodyPr/>
          <a:lstStyle/>
          <a:p>
            <a:endParaRPr lang="en-AU" dirty="0"/>
          </a:p>
        </p:txBody>
      </p:sp>
      <p:sp>
        <p:nvSpPr>
          <p:cNvPr id="5" name="Footer Placeholder 4">
            <a:extLst>
              <a:ext uri="{FF2B5EF4-FFF2-40B4-BE49-F238E27FC236}">
                <a16:creationId xmlns:a16="http://schemas.microsoft.com/office/drawing/2014/main" id="{C5C146B6-2DEF-A020-43A8-F7283A74E219}"/>
              </a:ext>
            </a:extLst>
          </p:cNvPr>
          <p:cNvSpPr>
            <a:spLocks noGrp="1"/>
          </p:cNvSpPr>
          <p:nvPr>
            <p:ph type="ftr" sz="quarter" idx="11"/>
          </p:nvPr>
        </p:nvSpPr>
        <p:spPr/>
        <p:txBody>
          <a:bodyPr/>
          <a:lstStyle/>
          <a:p>
            <a:r>
              <a:rPr lang="en-US"/>
              <a:t>Diagnostic Tests Workshop 5 March 2025</a:t>
            </a:r>
            <a:endParaRPr lang="en-AU" dirty="0"/>
          </a:p>
        </p:txBody>
      </p:sp>
      <p:graphicFrame>
        <p:nvGraphicFramePr>
          <p:cNvPr id="7" name="Table 6">
            <a:extLst>
              <a:ext uri="{FF2B5EF4-FFF2-40B4-BE49-F238E27FC236}">
                <a16:creationId xmlns:a16="http://schemas.microsoft.com/office/drawing/2014/main" id="{91BDDF72-D6E3-C227-0689-56479156372F}"/>
              </a:ext>
            </a:extLst>
          </p:cNvPr>
          <p:cNvGraphicFramePr>
            <a:graphicFrameLocks noGrp="1"/>
          </p:cNvGraphicFramePr>
          <p:nvPr>
            <p:extLst>
              <p:ext uri="{D42A27DB-BD31-4B8C-83A1-F6EECF244321}">
                <p14:modId xmlns:p14="http://schemas.microsoft.com/office/powerpoint/2010/main" val="1807749753"/>
              </p:ext>
            </p:extLst>
          </p:nvPr>
        </p:nvGraphicFramePr>
        <p:xfrm>
          <a:off x="1016000" y="1879600"/>
          <a:ext cx="10134599" cy="3343275"/>
        </p:xfrm>
        <a:graphic>
          <a:graphicData uri="http://schemas.openxmlformats.org/drawingml/2006/table">
            <a:tbl>
              <a:tblPr>
                <a:tableStyleId>{5C22544A-7EE6-4342-B048-85BDC9FD1C3A}</a:tableStyleId>
              </a:tblPr>
              <a:tblGrid>
                <a:gridCol w="3650044">
                  <a:extLst>
                    <a:ext uri="{9D8B030D-6E8A-4147-A177-3AD203B41FA5}">
                      <a16:colId xmlns:a16="http://schemas.microsoft.com/office/drawing/2014/main" val="214290206"/>
                    </a:ext>
                  </a:extLst>
                </a:gridCol>
                <a:gridCol w="3105913">
                  <a:extLst>
                    <a:ext uri="{9D8B030D-6E8A-4147-A177-3AD203B41FA5}">
                      <a16:colId xmlns:a16="http://schemas.microsoft.com/office/drawing/2014/main" val="1734658769"/>
                    </a:ext>
                  </a:extLst>
                </a:gridCol>
                <a:gridCol w="3378642">
                  <a:extLst>
                    <a:ext uri="{9D8B030D-6E8A-4147-A177-3AD203B41FA5}">
                      <a16:colId xmlns:a16="http://schemas.microsoft.com/office/drawing/2014/main" val="485079855"/>
                    </a:ext>
                  </a:extLst>
                </a:gridCol>
              </a:tblGrid>
              <a:tr h="390525">
                <a:tc>
                  <a:txBody>
                    <a:bodyPr/>
                    <a:lstStyle/>
                    <a:p>
                      <a:r>
                        <a:rPr lang="en-US" sz="2000">
                          <a:effectLst/>
                        </a:rPr>
                        <a:t>Predictor</a:t>
                      </a:r>
                      <a:endParaRPr lang="en-AU"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a:effectLst/>
                        </a:rPr>
                        <a:t>Coefficient in Full Model</a:t>
                      </a:r>
                      <a:r>
                        <a:rPr lang="en-US" sz="2000" baseline="30000">
                          <a:effectLst/>
                        </a:rPr>
                        <a:t>a</a:t>
                      </a:r>
                      <a:endParaRPr lang="en-AU"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a:effectLst/>
                        </a:rPr>
                        <a:t>Coefficient in Simplified Model</a:t>
                      </a:r>
                      <a:endParaRPr lang="en-AU"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99971509"/>
                  </a:ext>
                </a:extLst>
              </a:tr>
              <a:tr h="390525">
                <a:tc>
                  <a:txBody>
                    <a:bodyPr/>
                    <a:lstStyle/>
                    <a:p>
                      <a:r>
                        <a:rPr lang="en-US" sz="2000">
                          <a:effectLst/>
                        </a:rPr>
                        <a:t>Intercept</a:t>
                      </a:r>
                      <a:endParaRPr lang="en-AU"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a:effectLst/>
                        </a:rPr>
                        <a:t>-4·28</a:t>
                      </a:r>
                      <a:endParaRPr lang="en-AU"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a:effectLst/>
                        </a:rPr>
                        <a:t>-4·35</a:t>
                      </a:r>
                      <a:endParaRPr lang="en-AU"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94625533"/>
                  </a:ext>
                </a:extLst>
              </a:tr>
              <a:tr h="390525">
                <a:tc>
                  <a:txBody>
                    <a:bodyPr/>
                    <a:lstStyle/>
                    <a:p>
                      <a:r>
                        <a:rPr lang="en-US" sz="2000">
                          <a:effectLst/>
                        </a:rPr>
                        <a:t>Sex Male</a:t>
                      </a:r>
                      <a:endParaRPr lang="en-AU"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a:effectLst/>
                        </a:rPr>
                        <a:t>0·66</a:t>
                      </a:r>
                      <a:endParaRPr lang="en-AU"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a:effectLst/>
                        </a:rPr>
                        <a:t>NA</a:t>
                      </a:r>
                      <a:endParaRPr lang="en-AU"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09593902"/>
                  </a:ext>
                </a:extLst>
              </a:tr>
              <a:tr h="390525">
                <a:tc>
                  <a:txBody>
                    <a:bodyPr/>
                    <a:lstStyle/>
                    <a:p>
                      <a:r>
                        <a:rPr lang="en-US" sz="2000">
                          <a:effectLst/>
                        </a:rPr>
                        <a:t>Age 40-60</a:t>
                      </a:r>
                      <a:r>
                        <a:rPr lang="en-US" sz="2000" baseline="30000">
                          <a:effectLst/>
                        </a:rPr>
                        <a:t>b</a:t>
                      </a:r>
                      <a:endParaRPr lang="en-AU"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a:effectLst/>
                        </a:rPr>
                        <a:t>-0·15</a:t>
                      </a:r>
                      <a:endParaRPr lang="en-AU"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a:effectLst/>
                        </a:rPr>
                        <a:t>NA</a:t>
                      </a:r>
                      <a:endParaRPr lang="en-AU"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73661936"/>
                  </a:ext>
                </a:extLst>
              </a:tr>
              <a:tr h="390525">
                <a:tc>
                  <a:txBody>
                    <a:bodyPr/>
                    <a:lstStyle/>
                    <a:p>
                      <a:r>
                        <a:rPr lang="en-US" sz="2000">
                          <a:effectLst/>
                        </a:rPr>
                        <a:t>Age 60-80</a:t>
                      </a:r>
                      <a:endParaRPr lang="en-AU"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a:effectLst/>
                        </a:rPr>
                        <a:t>-1·51</a:t>
                      </a:r>
                      <a:endParaRPr lang="en-AU"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a:effectLst/>
                        </a:rPr>
                        <a:t>NA</a:t>
                      </a:r>
                      <a:endParaRPr lang="en-AU"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91812585"/>
                  </a:ext>
                </a:extLst>
              </a:tr>
              <a:tr h="390525">
                <a:tc>
                  <a:txBody>
                    <a:bodyPr/>
                    <a:lstStyle/>
                    <a:p>
                      <a:r>
                        <a:rPr lang="en-US" sz="2000">
                          <a:effectLst/>
                        </a:rPr>
                        <a:t>Age 80+</a:t>
                      </a:r>
                      <a:endParaRPr lang="en-AU"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a:effectLst/>
                        </a:rPr>
                        <a:t>-0·67</a:t>
                      </a:r>
                      <a:endParaRPr lang="en-AU"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dirty="0">
                          <a:effectLst/>
                        </a:rPr>
                        <a:t>NA</a:t>
                      </a:r>
                      <a:endParaRPr lang="en-AU"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11689"/>
                  </a:ext>
                </a:extLst>
              </a:tr>
              <a:tr h="390525">
                <a:tc>
                  <a:txBody>
                    <a:bodyPr/>
                    <a:lstStyle/>
                    <a:p>
                      <a:r>
                        <a:rPr lang="en-US" sz="2000">
                          <a:effectLst/>
                        </a:rPr>
                        <a:t>Fracture on Brain Scan</a:t>
                      </a:r>
                      <a:endParaRPr lang="en-AU"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a:effectLst/>
                        </a:rPr>
                        <a:t>6·07</a:t>
                      </a:r>
                      <a:endParaRPr lang="en-AU"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a:effectLst/>
                        </a:rPr>
                        <a:t>5·91</a:t>
                      </a:r>
                      <a:endParaRPr lang="en-AU"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43337131"/>
                  </a:ext>
                </a:extLst>
              </a:tr>
              <a:tr h="390525">
                <a:tc>
                  <a:txBody>
                    <a:bodyPr/>
                    <a:lstStyle/>
                    <a:p>
                      <a:r>
                        <a:rPr lang="en-US" sz="2000">
                          <a:effectLst/>
                        </a:rPr>
                        <a:t>Blood in Maxillary Sinus</a:t>
                      </a:r>
                      <a:endParaRPr lang="en-AU"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a:effectLst/>
                        </a:rPr>
                        <a:t>4·95</a:t>
                      </a:r>
                      <a:endParaRPr lang="en-AU"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dirty="0">
                          <a:effectLst/>
                        </a:rPr>
                        <a:t>4·66</a:t>
                      </a:r>
                      <a:endParaRPr lang="en-AU"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31314164"/>
                  </a:ext>
                </a:extLst>
              </a:tr>
            </a:tbl>
          </a:graphicData>
        </a:graphic>
      </p:graphicFrame>
      <p:sp>
        <p:nvSpPr>
          <p:cNvPr id="8" name="Rectangle 1">
            <a:extLst>
              <a:ext uri="{FF2B5EF4-FFF2-40B4-BE49-F238E27FC236}">
                <a16:creationId xmlns:a16="http://schemas.microsoft.com/office/drawing/2014/main" id="{3DC9ACFB-7FEF-E105-863A-D039BA21A74B}"/>
              </a:ext>
            </a:extLst>
          </p:cNvPr>
          <p:cNvSpPr>
            <a:spLocks noChangeArrowheads="1"/>
          </p:cNvSpPr>
          <p:nvPr/>
        </p:nvSpPr>
        <p:spPr bwMode="auto">
          <a:xfrm>
            <a:off x="1016001" y="5899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Table S2.  Coefficients for Full and Simplified model.</a:t>
            </a:r>
            <a:endParaRPr kumimoji="0" lang="en-AU"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800" b="0" i="0" u="none" strike="noStrike" cap="none" normalizeH="0" baseline="3000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r>
              <a:rPr kumimoji="0" lang="en-AU" altLang="en-US" sz="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All coefficients are on the log odds scale</a:t>
            </a:r>
            <a:endParaRPr kumimoji="0" lang="en-AU"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800" b="0" i="0" u="none" strike="noStrike" cap="none" normalizeH="0" baseline="3000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r>
              <a:rPr kumimoji="0" lang="en-AU" altLang="en-US" sz="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Age &lt;40 is the reference category</a:t>
            </a:r>
            <a:endParaRPr kumimoji="0" lang="en-AU"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 = not applicable, these predictors were used only in the full model.</a:t>
            </a:r>
            <a:endParaRPr kumimoji="0" lang="en-AU"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800" b="0" i="0" u="none" strike="noStrike" cap="none" normalizeH="0" baseline="0" dirty="0">
              <a:ln>
                <a:noFill/>
              </a:ln>
              <a:solidFill>
                <a:schemeClr val="tx1"/>
              </a:solidFill>
              <a:effectLst/>
              <a:latin typeface="Arial" panose="020B0604020202020204" pitchFamily="34" charset="0"/>
            </a:endParaRPr>
          </a:p>
        </p:txBody>
      </p:sp>
      <p:pic>
        <p:nvPicPr>
          <p:cNvPr id="10" name="Picture 9">
            <a:extLst>
              <a:ext uri="{FF2B5EF4-FFF2-40B4-BE49-F238E27FC236}">
                <a16:creationId xmlns:a16="http://schemas.microsoft.com/office/drawing/2014/main" id="{8056A7FD-B431-4CE0-C054-C6D59B263EB5}"/>
              </a:ext>
            </a:extLst>
          </p:cNvPr>
          <p:cNvPicPr>
            <a:picLocks noChangeAspect="1"/>
          </p:cNvPicPr>
          <p:nvPr/>
        </p:nvPicPr>
        <p:blipFill>
          <a:blip r:embed="rId2"/>
          <a:stretch>
            <a:fillRect/>
          </a:stretch>
        </p:blipFill>
        <p:spPr>
          <a:xfrm>
            <a:off x="838200" y="365124"/>
            <a:ext cx="10181162" cy="1057275"/>
          </a:xfrm>
          <a:prstGeom prst="rect">
            <a:avLst/>
          </a:prstGeom>
        </p:spPr>
      </p:pic>
    </p:spTree>
    <p:extLst>
      <p:ext uri="{BB962C8B-B14F-4D97-AF65-F5344CB8AC3E}">
        <p14:creationId xmlns:p14="http://schemas.microsoft.com/office/powerpoint/2010/main" val="690442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4D25B-ED11-0E4F-A9AA-C4522F7E9136}"/>
              </a:ext>
            </a:extLst>
          </p:cNvPr>
          <p:cNvSpPr>
            <a:spLocks noGrp="1"/>
          </p:cNvSpPr>
          <p:nvPr>
            <p:ph type="title"/>
          </p:nvPr>
        </p:nvSpPr>
        <p:spPr/>
        <p:txBody>
          <a:bodyPr/>
          <a:lstStyle/>
          <a:p>
            <a:r>
              <a:rPr lang="en-US" dirty="0"/>
              <a:t>ROC curve</a:t>
            </a:r>
            <a:endParaRPr lang="en-AU" dirty="0"/>
          </a:p>
        </p:txBody>
      </p:sp>
      <p:pic>
        <p:nvPicPr>
          <p:cNvPr id="1026" name="Picture 2">
            <a:extLst>
              <a:ext uri="{FF2B5EF4-FFF2-40B4-BE49-F238E27FC236}">
                <a16:creationId xmlns:a16="http://schemas.microsoft.com/office/drawing/2014/main" id="{EC33F9DC-4223-EA89-0F77-958782CF82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68522"/>
            <a:ext cx="4612079" cy="31209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2375E4F-30BB-E141-6B1A-E4C404CD5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9709" y="1868522"/>
            <a:ext cx="4612079" cy="31180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21ECE55-F192-326C-C0AB-E62D4D2E597A}"/>
              </a:ext>
            </a:extLst>
          </p:cNvPr>
          <p:cNvSpPr txBox="1"/>
          <p:nvPr/>
        </p:nvSpPr>
        <p:spPr>
          <a:xfrm>
            <a:off x="533400" y="5582335"/>
            <a:ext cx="6096000" cy="523220"/>
          </a:xfrm>
          <a:prstGeom prst="rect">
            <a:avLst/>
          </a:prstGeom>
          <a:noFill/>
        </p:spPr>
        <p:txBody>
          <a:bodyPr wrap="square">
            <a:spAutoFit/>
          </a:bodyPr>
          <a:lstStyle/>
          <a:p>
            <a:r>
              <a:rPr lang="en-US" altLang="en-US" sz="1400" i="1" dirty="0">
                <a:solidFill>
                  <a:srgbClr val="333333"/>
                </a:solidFill>
              </a:rPr>
              <a:t>J Clin Endocrinol </a:t>
            </a:r>
            <a:r>
              <a:rPr lang="en-US" altLang="en-US" sz="1400" i="1" dirty="0" err="1">
                <a:solidFill>
                  <a:srgbClr val="333333"/>
                </a:solidFill>
              </a:rPr>
              <a:t>Metab</a:t>
            </a:r>
            <a:r>
              <a:rPr lang="en-US" altLang="en-US" sz="1400" dirty="0">
                <a:solidFill>
                  <a:srgbClr val="333333"/>
                </a:solidFill>
              </a:rPr>
              <a:t>, Volume 106, Issue 1, January 2021, Pages e61–e73, </a:t>
            </a:r>
            <a:r>
              <a:rPr lang="en-US" altLang="en-US" sz="1400" dirty="0">
                <a:solidFill>
                  <a:srgbClr val="333333"/>
                </a:solidFill>
                <a:hlinkClick r:id="rId4"/>
              </a:rPr>
              <a:t>https://doi.org/10.1210/clinem/dgaa722</a:t>
            </a:r>
            <a:endParaRPr lang="en-AU" sz="1400" dirty="0"/>
          </a:p>
        </p:txBody>
      </p:sp>
      <p:sp>
        <p:nvSpPr>
          <p:cNvPr id="3" name="Footer Placeholder 2">
            <a:extLst>
              <a:ext uri="{FF2B5EF4-FFF2-40B4-BE49-F238E27FC236}">
                <a16:creationId xmlns:a16="http://schemas.microsoft.com/office/drawing/2014/main" id="{7763FD51-EF1C-4A0C-C13D-0193C07BFCA4}"/>
              </a:ext>
            </a:extLst>
          </p:cNvPr>
          <p:cNvSpPr>
            <a:spLocks noGrp="1"/>
          </p:cNvSpPr>
          <p:nvPr>
            <p:ph type="ftr" sz="quarter" idx="11"/>
          </p:nvPr>
        </p:nvSpPr>
        <p:spPr/>
        <p:txBody>
          <a:bodyPr/>
          <a:lstStyle/>
          <a:p>
            <a:r>
              <a:rPr lang="en-US"/>
              <a:t>Diagnostic Tests Workshop 5 March 2025</a:t>
            </a:r>
            <a:endParaRPr lang="en-AU"/>
          </a:p>
        </p:txBody>
      </p:sp>
    </p:spTree>
    <p:extLst>
      <p:ext uri="{BB962C8B-B14F-4D97-AF65-F5344CB8AC3E}">
        <p14:creationId xmlns:p14="http://schemas.microsoft.com/office/powerpoint/2010/main" val="2477946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FEB94-829B-C1E6-4A30-19519196BD0C}"/>
              </a:ext>
            </a:extLst>
          </p:cNvPr>
          <p:cNvSpPr>
            <a:spLocks noGrp="1"/>
          </p:cNvSpPr>
          <p:nvPr>
            <p:ph type="title"/>
          </p:nvPr>
        </p:nvSpPr>
        <p:spPr/>
        <p:txBody>
          <a:bodyPr/>
          <a:lstStyle/>
          <a:p>
            <a:r>
              <a:rPr lang="en-AU" dirty="0"/>
              <a:t>Worked example</a:t>
            </a:r>
          </a:p>
        </p:txBody>
      </p:sp>
      <p:sp>
        <p:nvSpPr>
          <p:cNvPr id="3" name="Content Placeholder 2">
            <a:extLst>
              <a:ext uri="{FF2B5EF4-FFF2-40B4-BE49-F238E27FC236}">
                <a16:creationId xmlns:a16="http://schemas.microsoft.com/office/drawing/2014/main" id="{7495BEE2-DCCB-CDDE-605E-D57AB0922A36}"/>
              </a:ext>
            </a:extLst>
          </p:cNvPr>
          <p:cNvSpPr>
            <a:spLocks noGrp="1"/>
          </p:cNvSpPr>
          <p:nvPr>
            <p:ph idx="1"/>
          </p:nvPr>
        </p:nvSpPr>
        <p:spPr>
          <a:xfrm>
            <a:off x="838200" y="1825625"/>
            <a:ext cx="4667119" cy="4351338"/>
          </a:xfrm>
        </p:spPr>
        <p:txBody>
          <a:bodyPr/>
          <a:lstStyle/>
          <a:p>
            <a:r>
              <a:rPr lang="en-US" dirty="0"/>
              <a:t>Full model:</a:t>
            </a:r>
          </a:p>
          <a:p>
            <a:pPr lvl="1"/>
            <a:r>
              <a:rPr lang="en-US" dirty="0"/>
              <a:t>Age, gender, presence of blood in maxillary sinus, fracture on CT brain</a:t>
            </a:r>
          </a:p>
          <a:p>
            <a:r>
              <a:rPr lang="en-US" dirty="0"/>
              <a:t>Simplified model</a:t>
            </a:r>
          </a:p>
          <a:p>
            <a:pPr lvl="1"/>
            <a:r>
              <a:rPr lang="en-US" dirty="0"/>
              <a:t>Blood in maxillary sinus, fracture on CT</a:t>
            </a:r>
            <a:endParaRPr lang="en-AU" dirty="0"/>
          </a:p>
        </p:txBody>
      </p:sp>
      <p:graphicFrame>
        <p:nvGraphicFramePr>
          <p:cNvPr id="4" name="Table 3">
            <a:extLst>
              <a:ext uri="{FF2B5EF4-FFF2-40B4-BE49-F238E27FC236}">
                <a16:creationId xmlns:a16="http://schemas.microsoft.com/office/drawing/2014/main" id="{89BD3490-AE21-E3B4-3C6E-CDBAA536E9BF}"/>
              </a:ext>
            </a:extLst>
          </p:cNvPr>
          <p:cNvGraphicFramePr>
            <a:graphicFrameLocks noGrp="1"/>
          </p:cNvGraphicFramePr>
          <p:nvPr>
            <p:extLst>
              <p:ext uri="{D42A27DB-BD31-4B8C-83A1-F6EECF244321}">
                <p14:modId xmlns:p14="http://schemas.microsoft.com/office/powerpoint/2010/main" val="3440134832"/>
              </p:ext>
            </p:extLst>
          </p:nvPr>
        </p:nvGraphicFramePr>
        <p:xfrm>
          <a:off x="5595976" y="1825625"/>
          <a:ext cx="5930616" cy="2994607"/>
        </p:xfrm>
        <a:graphic>
          <a:graphicData uri="http://schemas.openxmlformats.org/drawingml/2006/table">
            <a:tbl>
              <a:tblPr>
                <a:tableStyleId>{5C22544A-7EE6-4342-B048-85BDC9FD1C3A}</a:tableStyleId>
              </a:tblPr>
              <a:tblGrid>
                <a:gridCol w="3107272">
                  <a:extLst>
                    <a:ext uri="{9D8B030D-6E8A-4147-A177-3AD203B41FA5}">
                      <a16:colId xmlns:a16="http://schemas.microsoft.com/office/drawing/2014/main" val="1790244395"/>
                    </a:ext>
                  </a:extLst>
                </a:gridCol>
                <a:gridCol w="1411672">
                  <a:extLst>
                    <a:ext uri="{9D8B030D-6E8A-4147-A177-3AD203B41FA5}">
                      <a16:colId xmlns:a16="http://schemas.microsoft.com/office/drawing/2014/main" val="3842496069"/>
                    </a:ext>
                  </a:extLst>
                </a:gridCol>
                <a:gridCol w="1411672">
                  <a:extLst>
                    <a:ext uri="{9D8B030D-6E8A-4147-A177-3AD203B41FA5}">
                      <a16:colId xmlns:a16="http://schemas.microsoft.com/office/drawing/2014/main" val="3203821420"/>
                    </a:ext>
                  </a:extLst>
                </a:gridCol>
              </a:tblGrid>
              <a:tr h="284018">
                <a:tc>
                  <a:txBody>
                    <a:bodyPr/>
                    <a:lstStyle/>
                    <a:p>
                      <a:r>
                        <a:rPr lang="en-US" sz="1600" dirty="0">
                          <a:effectLst/>
                        </a:rPr>
                        <a:t>Measure</a:t>
                      </a:r>
                      <a:endParaRPr lang="en-A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600">
                          <a:effectLst/>
                        </a:rPr>
                        <a:t>Estimate (full)</a:t>
                      </a:r>
                      <a:endParaRPr lang="en-A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600" kern="1200">
                          <a:solidFill>
                            <a:schemeClr val="dk1"/>
                          </a:solidFill>
                          <a:effectLst/>
                          <a:latin typeface="+mn-lt"/>
                          <a:ea typeface="+mn-ea"/>
                          <a:cs typeface="+mn-cs"/>
                        </a:rPr>
                        <a:t>Estimate (simple)</a:t>
                      </a:r>
                      <a:endParaRPr lang="en-AU" sz="16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946710430"/>
                  </a:ext>
                </a:extLst>
              </a:tr>
              <a:tr h="833591">
                <a:tc>
                  <a:txBody>
                    <a:bodyPr/>
                    <a:lstStyle/>
                    <a:p>
                      <a:r>
                        <a:rPr lang="en-US" sz="1600">
                          <a:effectLst/>
                        </a:rPr>
                        <a:t>Area under the receiver operating curve</a:t>
                      </a:r>
                      <a:endParaRPr lang="en-AU"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600">
                          <a:effectLst/>
                        </a:rPr>
                        <a:t>0·98</a:t>
                      </a:r>
                      <a:endParaRPr lang="en-A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600" kern="1200">
                          <a:solidFill>
                            <a:schemeClr val="dk1"/>
                          </a:solidFill>
                          <a:effectLst/>
                          <a:latin typeface="+mn-lt"/>
                          <a:ea typeface="+mn-ea"/>
                          <a:cs typeface="+mn-cs"/>
                        </a:rPr>
                        <a:t>0·96</a:t>
                      </a:r>
                      <a:endParaRPr lang="en-AU" sz="16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409594996"/>
                  </a:ext>
                </a:extLst>
              </a:tr>
              <a:tr h="284018">
                <a:tc>
                  <a:txBody>
                    <a:bodyPr/>
                    <a:lstStyle/>
                    <a:p>
                      <a:r>
                        <a:rPr lang="en-US" sz="1600" dirty="0">
                          <a:effectLst/>
                        </a:rPr>
                        <a:t>Specificity</a:t>
                      </a:r>
                      <a:endParaRPr lang="en-A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600">
                          <a:effectLst/>
                        </a:rPr>
                        <a:t>98·52</a:t>
                      </a:r>
                      <a:endParaRPr lang="en-A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600" kern="1200">
                          <a:solidFill>
                            <a:schemeClr val="dk1"/>
                          </a:solidFill>
                          <a:effectLst/>
                          <a:latin typeface="+mn-lt"/>
                          <a:ea typeface="+mn-ea"/>
                          <a:cs typeface="+mn-cs"/>
                        </a:rPr>
                        <a:t>98·22</a:t>
                      </a:r>
                      <a:endParaRPr lang="en-AU" sz="16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234212429"/>
                  </a:ext>
                </a:extLst>
              </a:tr>
              <a:tr h="555727">
                <a:tc>
                  <a:txBody>
                    <a:bodyPr/>
                    <a:lstStyle/>
                    <a:p>
                      <a:r>
                        <a:rPr lang="en-US" sz="1600">
                          <a:effectLst/>
                        </a:rPr>
                        <a:t>Negative Predictive Value</a:t>
                      </a:r>
                      <a:endParaRPr lang="en-AU"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600">
                          <a:effectLst/>
                        </a:rPr>
                        <a:t>98·71</a:t>
                      </a:r>
                      <a:endParaRPr lang="en-AU"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600" kern="1200">
                          <a:solidFill>
                            <a:schemeClr val="dk1"/>
                          </a:solidFill>
                          <a:effectLst/>
                          <a:latin typeface="+mn-lt"/>
                          <a:ea typeface="+mn-ea"/>
                          <a:cs typeface="+mn-cs"/>
                        </a:rPr>
                        <a:t>98·81</a:t>
                      </a:r>
                      <a:endParaRPr lang="en-AU" sz="16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051093711"/>
                  </a:ext>
                </a:extLst>
              </a:tr>
              <a:tr h="277864">
                <a:tc>
                  <a:txBody>
                    <a:bodyPr/>
                    <a:lstStyle/>
                    <a:p>
                      <a:r>
                        <a:rPr lang="en-US" sz="1600">
                          <a:effectLst/>
                        </a:rPr>
                        <a:t>Sensitivity </a:t>
                      </a:r>
                      <a:endParaRPr lang="en-AU"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600">
                          <a:effectLst/>
                        </a:rPr>
                        <a:t>93·33</a:t>
                      </a:r>
                      <a:endParaRPr lang="en-AU"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600" kern="1200">
                          <a:solidFill>
                            <a:schemeClr val="dk1"/>
                          </a:solidFill>
                          <a:effectLst/>
                          <a:latin typeface="+mn-lt"/>
                          <a:ea typeface="+mn-ea"/>
                          <a:cs typeface="+mn-cs"/>
                        </a:rPr>
                        <a:t>93·33</a:t>
                      </a:r>
                      <a:endParaRPr lang="en-AU" sz="16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203937872"/>
                  </a:ext>
                </a:extLst>
              </a:tr>
              <a:tr h="555727">
                <a:tc>
                  <a:txBody>
                    <a:bodyPr/>
                    <a:lstStyle/>
                    <a:p>
                      <a:r>
                        <a:rPr lang="en-US" sz="1600">
                          <a:effectLst/>
                        </a:rPr>
                        <a:t>Positive Predictive Value </a:t>
                      </a:r>
                      <a:endParaRPr lang="en-AU"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600">
                          <a:effectLst/>
                        </a:rPr>
                        <a:t>90·32</a:t>
                      </a:r>
                      <a:endParaRPr lang="en-A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600" kern="1200">
                          <a:solidFill>
                            <a:schemeClr val="dk1"/>
                          </a:solidFill>
                          <a:effectLst/>
                          <a:latin typeface="+mn-lt"/>
                          <a:ea typeface="+mn-ea"/>
                          <a:cs typeface="+mn-cs"/>
                        </a:rPr>
                        <a:t>90·32</a:t>
                      </a:r>
                      <a:endParaRPr lang="en-AU" sz="16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2097295526"/>
                  </a:ext>
                </a:extLst>
              </a:tr>
            </a:tbl>
          </a:graphicData>
        </a:graphic>
      </p:graphicFrame>
      <p:sp>
        <p:nvSpPr>
          <p:cNvPr id="5" name="Rectangle 1">
            <a:extLst>
              <a:ext uri="{FF2B5EF4-FFF2-40B4-BE49-F238E27FC236}">
                <a16:creationId xmlns:a16="http://schemas.microsoft.com/office/drawing/2014/main" id="{1B23D204-8CAF-DD8C-245A-EC2F59B06317}"/>
              </a:ext>
            </a:extLst>
          </p:cNvPr>
          <p:cNvSpPr>
            <a:spLocks noChangeArrowheads="1"/>
          </p:cNvSpPr>
          <p:nvPr/>
        </p:nvSpPr>
        <p:spPr bwMode="auto">
          <a:xfrm>
            <a:off x="5595976" y="5732642"/>
            <a:ext cx="171441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Table S3.  Performance Measures for the Full  &amp; simplified model.</a:t>
            </a:r>
            <a:endParaRPr kumimoji="0" lang="en-AU"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800" b="0" i="0" u="none" strike="noStrike" cap="none" normalizeH="0" baseline="0" dirty="0">
              <a:ln>
                <a:noFill/>
              </a:ln>
              <a:solidFill>
                <a:schemeClr val="tx1"/>
              </a:solidFill>
              <a:effectLst/>
              <a:latin typeface="Arial" panose="020B0604020202020204" pitchFamily="34" charset="0"/>
            </a:endParaRPr>
          </a:p>
        </p:txBody>
      </p:sp>
      <p:sp>
        <p:nvSpPr>
          <p:cNvPr id="6" name="Footer Placeholder 5">
            <a:extLst>
              <a:ext uri="{FF2B5EF4-FFF2-40B4-BE49-F238E27FC236}">
                <a16:creationId xmlns:a16="http://schemas.microsoft.com/office/drawing/2014/main" id="{4C39498D-AD25-5FD4-0078-3EB3C41DB228}"/>
              </a:ext>
            </a:extLst>
          </p:cNvPr>
          <p:cNvSpPr>
            <a:spLocks noGrp="1"/>
          </p:cNvSpPr>
          <p:nvPr>
            <p:ph type="ftr" sz="quarter" idx="11"/>
          </p:nvPr>
        </p:nvSpPr>
        <p:spPr/>
        <p:txBody>
          <a:bodyPr/>
          <a:lstStyle/>
          <a:p>
            <a:r>
              <a:rPr lang="en-US"/>
              <a:t>Diagnostic Tests Workshop 5 March 2025</a:t>
            </a:r>
            <a:endParaRPr lang="en-AU" dirty="0"/>
          </a:p>
        </p:txBody>
      </p:sp>
    </p:spTree>
    <p:extLst>
      <p:ext uri="{BB962C8B-B14F-4D97-AF65-F5344CB8AC3E}">
        <p14:creationId xmlns:p14="http://schemas.microsoft.com/office/powerpoint/2010/main" val="4121496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E60EB-1FE0-9E5C-92BD-F8276A49BAE5}"/>
              </a:ext>
            </a:extLst>
          </p:cNvPr>
          <p:cNvSpPr>
            <a:spLocks noGrp="1"/>
          </p:cNvSpPr>
          <p:nvPr>
            <p:ph type="title"/>
          </p:nvPr>
        </p:nvSpPr>
        <p:spPr/>
        <p:txBody>
          <a:bodyPr/>
          <a:lstStyle/>
          <a:p>
            <a:r>
              <a:rPr lang="en-US" dirty="0"/>
              <a:t>Accuracy vs precision</a:t>
            </a:r>
            <a:endParaRPr lang="en-AU" dirty="0"/>
          </a:p>
        </p:txBody>
      </p:sp>
      <p:sp>
        <p:nvSpPr>
          <p:cNvPr id="3" name="Content Placeholder 2">
            <a:extLst>
              <a:ext uri="{FF2B5EF4-FFF2-40B4-BE49-F238E27FC236}">
                <a16:creationId xmlns:a16="http://schemas.microsoft.com/office/drawing/2014/main" id="{CBE79E6D-B015-FBBC-9ED4-8AF50DA45CE8}"/>
              </a:ext>
            </a:extLst>
          </p:cNvPr>
          <p:cNvSpPr>
            <a:spLocks noGrp="1"/>
          </p:cNvSpPr>
          <p:nvPr>
            <p:ph idx="1"/>
          </p:nvPr>
        </p:nvSpPr>
        <p:spPr/>
        <p:txBody>
          <a:bodyPr/>
          <a:lstStyle/>
          <a:p>
            <a:r>
              <a:rPr lang="en-AU" dirty="0"/>
              <a:t>Accuracy == validity</a:t>
            </a:r>
          </a:p>
          <a:p>
            <a:r>
              <a:rPr lang="en-AU" dirty="0"/>
              <a:t>Reliability == repeatability</a:t>
            </a:r>
          </a:p>
          <a:p>
            <a:endParaRPr lang="en-AU" dirty="0"/>
          </a:p>
          <a:p>
            <a:endParaRPr lang="en-AU" dirty="0"/>
          </a:p>
        </p:txBody>
      </p:sp>
      <p:grpSp>
        <p:nvGrpSpPr>
          <p:cNvPr id="4" name="Group 3">
            <a:extLst>
              <a:ext uri="{FF2B5EF4-FFF2-40B4-BE49-F238E27FC236}">
                <a16:creationId xmlns:a16="http://schemas.microsoft.com/office/drawing/2014/main" id="{DF265C28-7ECF-78AB-9C84-07A628184C08}"/>
              </a:ext>
            </a:extLst>
          </p:cNvPr>
          <p:cNvGrpSpPr/>
          <p:nvPr/>
        </p:nvGrpSpPr>
        <p:grpSpPr>
          <a:xfrm>
            <a:off x="6335132" y="1082973"/>
            <a:ext cx="4633120" cy="4522790"/>
            <a:chOff x="3074988" y="1658936"/>
            <a:chExt cx="4633120" cy="4522790"/>
          </a:xfrm>
        </p:grpSpPr>
        <p:grpSp>
          <p:nvGrpSpPr>
            <p:cNvPr id="5" name="Group 21">
              <a:extLst>
                <a:ext uri="{FF2B5EF4-FFF2-40B4-BE49-F238E27FC236}">
                  <a16:creationId xmlns:a16="http://schemas.microsoft.com/office/drawing/2014/main" id="{9DCDEA68-2ABF-3E3F-326A-A81924C1E01B}"/>
                </a:ext>
              </a:extLst>
            </p:cNvPr>
            <p:cNvGrpSpPr>
              <a:grpSpLocks/>
            </p:cNvGrpSpPr>
            <p:nvPr/>
          </p:nvGrpSpPr>
          <p:grpSpPr bwMode="auto">
            <a:xfrm>
              <a:off x="3170238" y="1771650"/>
              <a:ext cx="1676400" cy="1676400"/>
              <a:chOff x="1676400" y="1676400"/>
              <a:chExt cx="1676400" cy="1676400"/>
            </a:xfrm>
          </p:grpSpPr>
          <p:grpSp>
            <p:nvGrpSpPr>
              <p:cNvPr id="101" name="Group 9">
                <a:extLst>
                  <a:ext uri="{FF2B5EF4-FFF2-40B4-BE49-F238E27FC236}">
                    <a16:creationId xmlns:a16="http://schemas.microsoft.com/office/drawing/2014/main" id="{6AB6B11F-8FF5-CB34-1B87-5428D1E5ABDE}"/>
                  </a:ext>
                </a:extLst>
              </p:cNvPr>
              <p:cNvGrpSpPr>
                <a:grpSpLocks/>
              </p:cNvGrpSpPr>
              <p:nvPr/>
            </p:nvGrpSpPr>
            <p:grpSpPr bwMode="auto">
              <a:xfrm>
                <a:off x="1676400" y="1676400"/>
                <a:ext cx="1676400" cy="1676400"/>
                <a:chOff x="1676400" y="1676400"/>
                <a:chExt cx="1676400" cy="1676400"/>
              </a:xfrm>
            </p:grpSpPr>
            <p:sp>
              <p:nvSpPr>
                <p:cNvPr id="103" name="Oval 102">
                  <a:extLst>
                    <a:ext uri="{FF2B5EF4-FFF2-40B4-BE49-F238E27FC236}">
                      <a16:creationId xmlns:a16="http://schemas.microsoft.com/office/drawing/2014/main" id="{78813C1F-2198-8FCF-AFC3-6F47C449F502}"/>
                    </a:ext>
                  </a:extLst>
                </p:cNvPr>
                <p:cNvSpPr/>
                <p:nvPr/>
              </p:nvSpPr>
              <p:spPr>
                <a:xfrm>
                  <a:off x="1676400" y="1676400"/>
                  <a:ext cx="1676400" cy="167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4" name="Oval 103">
                  <a:extLst>
                    <a:ext uri="{FF2B5EF4-FFF2-40B4-BE49-F238E27FC236}">
                      <a16:creationId xmlns:a16="http://schemas.microsoft.com/office/drawing/2014/main" id="{D4BAEB61-ECB0-7127-0644-C0647F44BD4B}"/>
                    </a:ext>
                  </a:extLst>
                </p:cNvPr>
                <p:cNvSpPr/>
                <p:nvPr/>
              </p:nvSpPr>
              <p:spPr>
                <a:xfrm>
                  <a:off x="1866900" y="1866900"/>
                  <a:ext cx="1295400" cy="1295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5" name="Oval 104">
                  <a:extLst>
                    <a:ext uri="{FF2B5EF4-FFF2-40B4-BE49-F238E27FC236}">
                      <a16:creationId xmlns:a16="http://schemas.microsoft.com/office/drawing/2014/main" id="{7C2D8264-2450-3AA1-CAB9-0B17338316AF}"/>
                    </a:ext>
                  </a:extLst>
                </p:cNvPr>
                <p:cNvSpPr/>
                <p:nvPr/>
              </p:nvSpPr>
              <p:spPr>
                <a:xfrm>
                  <a:off x="2095500" y="20955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6" name="Oval 105">
                  <a:extLst>
                    <a:ext uri="{FF2B5EF4-FFF2-40B4-BE49-F238E27FC236}">
                      <a16:creationId xmlns:a16="http://schemas.microsoft.com/office/drawing/2014/main" id="{5078660C-89A7-0A7A-A7A7-BEA91846301F}"/>
                    </a:ext>
                  </a:extLst>
                </p:cNvPr>
                <p:cNvSpPr/>
                <p:nvPr/>
              </p:nvSpPr>
              <p:spPr>
                <a:xfrm>
                  <a:off x="22860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2" name="Oval 101">
                <a:extLst>
                  <a:ext uri="{FF2B5EF4-FFF2-40B4-BE49-F238E27FC236}">
                    <a16:creationId xmlns:a16="http://schemas.microsoft.com/office/drawing/2014/main" id="{D1C89B2E-6608-C89E-9248-EF9A6E8910EB}"/>
                  </a:ext>
                </a:extLst>
              </p:cNvPr>
              <p:cNvSpPr/>
              <p:nvPr/>
            </p:nvSpPr>
            <p:spPr>
              <a:xfrm>
                <a:off x="2446337" y="2438400"/>
                <a:ext cx="144463" cy="17145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6" name="Group 22">
              <a:extLst>
                <a:ext uri="{FF2B5EF4-FFF2-40B4-BE49-F238E27FC236}">
                  <a16:creationId xmlns:a16="http://schemas.microsoft.com/office/drawing/2014/main" id="{0D9442B0-10BE-693F-3507-C78E52BB3760}"/>
                </a:ext>
              </a:extLst>
            </p:cNvPr>
            <p:cNvGrpSpPr>
              <a:grpSpLocks/>
            </p:cNvGrpSpPr>
            <p:nvPr/>
          </p:nvGrpSpPr>
          <p:grpSpPr bwMode="auto">
            <a:xfrm>
              <a:off x="3276600" y="4138613"/>
              <a:ext cx="1676400" cy="1676400"/>
              <a:chOff x="1676400" y="1676400"/>
              <a:chExt cx="1676400" cy="1676400"/>
            </a:xfrm>
          </p:grpSpPr>
          <p:grpSp>
            <p:nvGrpSpPr>
              <p:cNvPr id="95" name="Group 23">
                <a:extLst>
                  <a:ext uri="{FF2B5EF4-FFF2-40B4-BE49-F238E27FC236}">
                    <a16:creationId xmlns:a16="http://schemas.microsoft.com/office/drawing/2014/main" id="{50704BA1-AAA5-EC83-7450-F62DAB691E55}"/>
                  </a:ext>
                </a:extLst>
              </p:cNvPr>
              <p:cNvGrpSpPr>
                <a:grpSpLocks/>
              </p:cNvGrpSpPr>
              <p:nvPr/>
            </p:nvGrpSpPr>
            <p:grpSpPr bwMode="auto">
              <a:xfrm>
                <a:off x="1676400" y="1676400"/>
                <a:ext cx="1676400" cy="1676400"/>
                <a:chOff x="1676400" y="1676400"/>
                <a:chExt cx="1676400" cy="1676400"/>
              </a:xfrm>
            </p:grpSpPr>
            <p:sp>
              <p:nvSpPr>
                <p:cNvPr id="97" name="Oval 96">
                  <a:extLst>
                    <a:ext uri="{FF2B5EF4-FFF2-40B4-BE49-F238E27FC236}">
                      <a16:creationId xmlns:a16="http://schemas.microsoft.com/office/drawing/2014/main" id="{C8E4AFA4-608A-CD62-54ED-F7912E506C69}"/>
                    </a:ext>
                  </a:extLst>
                </p:cNvPr>
                <p:cNvSpPr/>
                <p:nvPr/>
              </p:nvSpPr>
              <p:spPr>
                <a:xfrm>
                  <a:off x="1676400" y="1676400"/>
                  <a:ext cx="1676400" cy="167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8" name="Oval 97">
                  <a:extLst>
                    <a:ext uri="{FF2B5EF4-FFF2-40B4-BE49-F238E27FC236}">
                      <a16:creationId xmlns:a16="http://schemas.microsoft.com/office/drawing/2014/main" id="{03C7248F-8974-44A2-A7B9-3AB5807C28A9}"/>
                    </a:ext>
                  </a:extLst>
                </p:cNvPr>
                <p:cNvSpPr/>
                <p:nvPr/>
              </p:nvSpPr>
              <p:spPr>
                <a:xfrm>
                  <a:off x="1866900" y="1866900"/>
                  <a:ext cx="1295400" cy="1295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9" name="Oval 98">
                  <a:extLst>
                    <a:ext uri="{FF2B5EF4-FFF2-40B4-BE49-F238E27FC236}">
                      <a16:creationId xmlns:a16="http://schemas.microsoft.com/office/drawing/2014/main" id="{7D0F98F5-BF38-1B1C-EFEB-0E96774FA3B5}"/>
                    </a:ext>
                  </a:extLst>
                </p:cNvPr>
                <p:cNvSpPr/>
                <p:nvPr/>
              </p:nvSpPr>
              <p:spPr>
                <a:xfrm>
                  <a:off x="2095500" y="20955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0" name="Oval 99">
                  <a:extLst>
                    <a:ext uri="{FF2B5EF4-FFF2-40B4-BE49-F238E27FC236}">
                      <a16:creationId xmlns:a16="http://schemas.microsoft.com/office/drawing/2014/main" id="{43CA2995-C836-B82A-929D-82BE41B6F0E8}"/>
                    </a:ext>
                  </a:extLst>
                </p:cNvPr>
                <p:cNvSpPr/>
                <p:nvPr/>
              </p:nvSpPr>
              <p:spPr>
                <a:xfrm>
                  <a:off x="22860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96" name="Oval 95">
                <a:extLst>
                  <a:ext uri="{FF2B5EF4-FFF2-40B4-BE49-F238E27FC236}">
                    <a16:creationId xmlns:a16="http://schemas.microsoft.com/office/drawing/2014/main" id="{60247CC5-5F86-6353-748F-83E0AFF9E0CC}"/>
                  </a:ext>
                </a:extLst>
              </p:cNvPr>
              <p:cNvSpPr/>
              <p:nvPr/>
            </p:nvSpPr>
            <p:spPr>
              <a:xfrm>
                <a:off x="2446338" y="2438400"/>
                <a:ext cx="144462" cy="17145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7" name="Group 29">
              <a:extLst>
                <a:ext uri="{FF2B5EF4-FFF2-40B4-BE49-F238E27FC236}">
                  <a16:creationId xmlns:a16="http://schemas.microsoft.com/office/drawing/2014/main" id="{F34E7E00-8415-C5F6-2F30-038DBF5605A2}"/>
                </a:ext>
              </a:extLst>
            </p:cNvPr>
            <p:cNvGrpSpPr>
              <a:grpSpLocks/>
            </p:cNvGrpSpPr>
            <p:nvPr/>
          </p:nvGrpSpPr>
          <p:grpSpPr bwMode="auto">
            <a:xfrm>
              <a:off x="5730876" y="1658936"/>
              <a:ext cx="1676400" cy="1676400"/>
              <a:chOff x="1676400" y="1676399"/>
              <a:chExt cx="1676400" cy="1676400"/>
            </a:xfrm>
          </p:grpSpPr>
          <p:grpSp>
            <p:nvGrpSpPr>
              <p:cNvPr id="89" name="Group 30">
                <a:extLst>
                  <a:ext uri="{FF2B5EF4-FFF2-40B4-BE49-F238E27FC236}">
                    <a16:creationId xmlns:a16="http://schemas.microsoft.com/office/drawing/2014/main" id="{16ECB666-3385-C048-652E-7FDBCB77155E}"/>
                  </a:ext>
                </a:extLst>
              </p:cNvPr>
              <p:cNvGrpSpPr>
                <a:grpSpLocks/>
              </p:cNvGrpSpPr>
              <p:nvPr/>
            </p:nvGrpSpPr>
            <p:grpSpPr bwMode="auto">
              <a:xfrm>
                <a:off x="1676400" y="1676399"/>
                <a:ext cx="1676400" cy="1676400"/>
                <a:chOff x="1676400" y="1676399"/>
                <a:chExt cx="1676400" cy="1676400"/>
              </a:xfrm>
            </p:grpSpPr>
            <p:sp>
              <p:nvSpPr>
                <p:cNvPr id="91" name="Oval 90">
                  <a:extLst>
                    <a:ext uri="{FF2B5EF4-FFF2-40B4-BE49-F238E27FC236}">
                      <a16:creationId xmlns:a16="http://schemas.microsoft.com/office/drawing/2014/main" id="{96197D10-84FC-2FAD-4891-B0A80594056A}"/>
                    </a:ext>
                  </a:extLst>
                </p:cNvPr>
                <p:cNvSpPr/>
                <p:nvPr/>
              </p:nvSpPr>
              <p:spPr>
                <a:xfrm>
                  <a:off x="1676400" y="1676399"/>
                  <a:ext cx="1676400" cy="167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2" name="Oval 91">
                  <a:extLst>
                    <a:ext uri="{FF2B5EF4-FFF2-40B4-BE49-F238E27FC236}">
                      <a16:creationId xmlns:a16="http://schemas.microsoft.com/office/drawing/2014/main" id="{91D71294-15CE-001C-E88D-E553F4E69BD1}"/>
                    </a:ext>
                  </a:extLst>
                </p:cNvPr>
                <p:cNvSpPr/>
                <p:nvPr/>
              </p:nvSpPr>
              <p:spPr>
                <a:xfrm>
                  <a:off x="1866900" y="1866900"/>
                  <a:ext cx="1295400" cy="1295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3" name="Oval 92">
                  <a:extLst>
                    <a:ext uri="{FF2B5EF4-FFF2-40B4-BE49-F238E27FC236}">
                      <a16:creationId xmlns:a16="http://schemas.microsoft.com/office/drawing/2014/main" id="{4BEEE695-20C8-85F8-93FB-7D19778C28AE}"/>
                    </a:ext>
                  </a:extLst>
                </p:cNvPr>
                <p:cNvSpPr/>
                <p:nvPr/>
              </p:nvSpPr>
              <p:spPr>
                <a:xfrm>
                  <a:off x="2095500" y="20955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4" name="Oval 93">
                  <a:extLst>
                    <a:ext uri="{FF2B5EF4-FFF2-40B4-BE49-F238E27FC236}">
                      <a16:creationId xmlns:a16="http://schemas.microsoft.com/office/drawing/2014/main" id="{F3B38F7E-4B54-1DA0-02C5-13229681568E}"/>
                    </a:ext>
                  </a:extLst>
                </p:cNvPr>
                <p:cNvSpPr/>
                <p:nvPr/>
              </p:nvSpPr>
              <p:spPr>
                <a:xfrm>
                  <a:off x="22860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90" name="Oval 89">
                <a:extLst>
                  <a:ext uri="{FF2B5EF4-FFF2-40B4-BE49-F238E27FC236}">
                    <a16:creationId xmlns:a16="http://schemas.microsoft.com/office/drawing/2014/main" id="{1646C4A6-7A14-65BB-79E1-709FF93D6CFC}"/>
                  </a:ext>
                </a:extLst>
              </p:cNvPr>
              <p:cNvSpPr/>
              <p:nvPr/>
            </p:nvSpPr>
            <p:spPr>
              <a:xfrm>
                <a:off x="2446338" y="2438400"/>
                <a:ext cx="144462" cy="17145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8" name="Group 36">
              <a:extLst>
                <a:ext uri="{FF2B5EF4-FFF2-40B4-BE49-F238E27FC236}">
                  <a16:creationId xmlns:a16="http://schemas.microsoft.com/office/drawing/2014/main" id="{86C8E7DA-2F17-CEF9-26E6-662076C7EB63}"/>
                </a:ext>
              </a:extLst>
            </p:cNvPr>
            <p:cNvGrpSpPr>
              <a:grpSpLocks/>
            </p:cNvGrpSpPr>
            <p:nvPr/>
          </p:nvGrpSpPr>
          <p:grpSpPr bwMode="auto">
            <a:xfrm>
              <a:off x="5722939" y="4114799"/>
              <a:ext cx="1676400" cy="1676400"/>
              <a:chOff x="1676400" y="1676400"/>
              <a:chExt cx="1676400" cy="1676400"/>
            </a:xfrm>
          </p:grpSpPr>
          <p:grpSp>
            <p:nvGrpSpPr>
              <p:cNvPr id="83" name="Group 37">
                <a:extLst>
                  <a:ext uri="{FF2B5EF4-FFF2-40B4-BE49-F238E27FC236}">
                    <a16:creationId xmlns:a16="http://schemas.microsoft.com/office/drawing/2014/main" id="{DB1D9CDC-83B9-D788-F3CE-64F0BD8FE692}"/>
                  </a:ext>
                </a:extLst>
              </p:cNvPr>
              <p:cNvGrpSpPr>
                <a:grpSpLocks/>
              </p:cNvGrpSpPr>
              <p:nvPr/>
            </p:nvGrpSpPr>
            <p:grpSpPr bwMode="auto">
              <a:xfrm>
                <a:off x="1676400" y="1676400"/>
                <a:ext cx="1676400" cy="1676400"/>
                <a:chOff x="1676400" y="1676400"/>
                <a:chExt cx="1676400" cy="1676400"/>
              </a:xfrm>
            </p:grpSpPr>
            <p:sp>
              <p:nvSpPr>
                <p:cNvPr id="85" name="Oval 84">
                  <a:extLst>
                    <a:ext uri="{FF2B5EF4-FFF2-40B4-BE49-F238E27FC236}">
                      <a16:creationId xmlns:a16="http://schemas.microsoft.com/office/drawing/2014/main" id="{E2A3BA44-9375-406B-A03E-172A47DAF152}"/>
                    </a:ext>
                  </a:extLst>
                </p:cNvPr>
                <p:cNvSpPr/>
                <p:nvPr/>
              </p:nvSpPr>
              <p:spPr>
                <a:xfrm>
                  <a:off x="1676400" y="1676400"/>
                  <a:ext cx="1676400" cy="167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6" name="Oval 85">
                  <a:extLst>
                    <a:ext uri="{FF2B5EF4-FFF2-40B4-BE49-F238E27FC236}">
                      <a16:creationId xmlns:a16="http://schemas.microsoft.com/office/drawing/2014/main" id="{7FA02273-B4C0-BE16-2D91-EF4219EBA6D6}"/>
                    </a:ext>
                  </a:extLst>
                </p:cNvPr>
                <p:cNvSpPr/>
                <p:nvPr/>
              </p:nvSpPr>
              <p:spPr>
                <a:xfrm>
                  <a:off x="1866900" y="1866900"/>
                  <a:ext cx="1295400" cy="1295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7" name="Oval 86">
                  <a:extLst>
                    <a:ext uri="{FF2B5EF4-FFF2-40B4-BE49-F238E27FC236}">
                      <a16:creationId xmlns:a16="http://schemas.microsoft.com/office/drawing/2014/main" id="{E65EDD04-CF5F-6975-0253-DD61DAFC362E}"/>
                    </a:ext>
                  </a:extLst>
                </p:cNvPr>
                <p:cNvSpPr/>
                <p:nvPr/>
              </p:nvSpPr>
              <p:spPr>
                <a:xfrm>
                  <a:off x="2095500" y="20955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8" name="Oval 87">
                  <a:extLst>
                    <a:ext uri="{FF2B5EF4-FFF2-40B4-BE49-F238E27FC236}">
                      <a16:creationId xmlns:a16="http://schemas.microsoft.com/office/drawing/2014/main" id="{77209B78-6A88-59CD-599B-B293D22EDEA3}"/>
                    </a:ext>
                  </a:extLst>
                </p:cNvPr>
                <p:cNvSpPr/>
                <p:nvPr/>
              </p:nvSpPr>
              <p:spPr>
                <a:xfrm>
                  <a:off x="22860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4" name="Oval 83">
                <a:extLst>
                  <a:ext uri="{FF2B5EF4-FFF2-40B4-BE49-F238E27FC236}">
                    <a16:creationId xmlns:a16="http://schemas.microsoft.com/office/drawing/2014/main" id="{D02C98A4-479D-5884-B337-F425BF3A073D}"/>
                  </a:ext>
                </a:extLst>
              </p:cNvPr>
              <p:cNvSpPr/>
              <p:nvPr/>
            </p:nvSpPr>
            <p:spPr>
              <a:xfrm>
                <a:off x="2446337" y="2438400"/>
                <a:ext cx="144463" cy="17145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9" name="TextBox 43">
              <a:extLst>
                <a:ext uri="{FF2B5EF4-FFF2-40B4-BE49-F238E27FC236}">
                  <a16:creationId xmlns:a16="http://schemas.microsoft.com/office/drawing/2014/main" id="{CE9B0275-B441-C4AC-B013-AE2630A48D62}"/>
                </a:ext>
              </a:extLst>
            </p:cNvPr>
            <p:cNvSpPr txBox="1">
              <a:spLocks noChangeArrowheads="1"/>
            </p:cNvSpPr>
            <p:nvPr/>
          </p:nvSpPr>
          <p:spPr bwMode="auto">
            <a:xfrm>
              <a:off x="3087688" y="5873751"/>
              <a:ext cx="2170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400">
                  <a:latin typeface="Arial" panose="020B0604020202020204" pitchFamily="34" charset="0"/>
                  <a:cs typeface="Arial" panose="020B0604020202020204" pitchFamily="34" charset="0"/>
                </a:rPr>
                <a:t>Neither reliable nor valid</a:t>
              </a:r>
            </a:p>
          </p:txBody>
        </p:sp>
        <p:sp>
          <p:nvSpPr>
            <p:cNvPr id="10" name="TextBox 44">
              <a:extLst>
                <a:ext uri="{FF2B5EF4-FFF2-40B4-BE49-F238E27FC236}">
                  <a16:creationId xmlns:a16="http://schemas.microsoft.com/office/drawing/2014/main" id="{0D38813C-FD83-9C26-D9FF-46120FCD8B27}"/>
                </a:ext>
              </a:extLst>
            </p:cNvPr>
            <p:cNvSpPr txBox="1">
              <a:spLocks noChangeArrowheads="1"/>
            </p:cNvSpPr>
            <p:nvPr/>
          </p:nvSpPr>
          <p:spPr bwMode="auto">
            <a:xfrm>
              <a:off x="5651502" y="3465512"/>
              <a:ext cx="1943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400">
                  <a:latin typeface="Arial" panose="020B0604020202020204" pitchFamily="34" charset="0"/>
                  <a:cs typeface="Arial" panose="020B0604020202020204" pitchFamily="34" charset="0"/>
                </a:rPr>
                <a:t>Valid but not reliable</a:t>
              </a:r>
            </a:p>
          </p:txBody>
        </p:sp>
        <p:sp>
          <p:nvSpPr>
            <p:cNvPr id="11" name="TextBox 45">
              <a:extLst>
                <a:ext uri="{FF2B5EF4-FFF2-40B4-BE49-F238E27FC236}">
                  <a16:creationId xmlns:a16="http://schemas.microsoft.com/office/drawing/2014/main" id="{806BD43D-B39A-8A40-D2B7-2B94594E0673}"/>
                </a:ext>
              </a:extLst>
            </p:cNvPr>
            <p:cNvSpPr txBox="1">
              <a:spLocks noChangeArrowheads="1"/>
            </p:cNvSpPr>
            <p:nvPr/>
          </p:nvSpPr>
          <p:spPr bwMode="auto">
            <a:xfrm>
              <a:off x="3074988" y="3470276"/>
              <a:ext cx="1943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400">
                  <a:latin typeface="Arial" panose="020B0604020202020204" pitchFamily="34" charset="0"/>
                  <a:cs typeface="Arial" panose="020B0604020202020204" pitchFamily="34" charset="0"/>
                </a:rPr>
                <a:t>Reliable but not valid</a:t>
              </a:r>
            </a:p>
          </p:txBody>
        </p:sp>
        <p:sp>
          <p:nvSpPr>
            <p:cNvPr id="12" name="TextBox 46">
              <a:extLst>
                <a:ext uri="{FF2B5EF4-FFF2-40B4-BE49-F238E27FC236}">
                  <a16:creationId xmlns:a16="http://schemas.microsoft.com/office/drawing/2014/main" id="{E63ADD59-AB42-EEEA-4B72-02303A1BEC22}"/>
                </a:ext>
              </a:extLst>
            </p:cNvPr>
            <p:cNvSpPr txBox="1">
              <a:spLocks noChangeArrowheads="1"/>
            </p:cNvSpPr>
            <p:nvPr/>
          </p:nvSpPr>
          <p:spPr bwMode="auto">
            <a:xfrm>
              <a:off x="5537996" y="5872161"/>
              <a:ext cx="2170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400">
                  <a:latin typeface="Arial" panose="020B0604020202020204" pitchFamily="34" charset="0"/>
                  <a:cs typeface="Arial" panose="020B0604020202020204" pitchFamily="34" charset="0"/>
                </a:rPr>
                <a:t>Both reliable and valid</a:t>
              </a:r>
            </a:p>
          </p:txBody>
        </p:sp>
        <p:sp>
          <p:nvSpPr>
            <p:cNvPr id="13" name="Flowchart: Connector 12">
              <a:extLst>
                <a:ext uri="{FF2B5EF4-FFF2-40B4-BE49-F238E27FC236}">
                  <a16:creationId xmlns:a16="http://schemas.microsoft.com/office/drawing/2014/main" id="{9BAFA9E1-9143-C4D9-4253-76D3358BB9DE}"/>
                </a:ext>
              </a:extLst>
            </p:cNvPr>
            <p:cNvSpPr/>
            <p:nvPr/>
          </p:nvSpPr>
          <p:spPr>
            <a:xfrm>
              <a:off x="3421064" y="2168525"/>
              <a:ext cx="46037" cy="444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Flowchart: Connector 13">
              <a:extLst>
                <a:ext uri="{FF2B5EF4-FFF2-40B4-BE49-F238E27FC236}">
                  <a16:creationId xmlns:a16="http://schemas.microsoft.com/office/drawing/2014/main" id="{3282BBC0-FD2E-DE47-AF09-EE4EB2F062FF}"/>
                </a:ext>
              </a:extLst>
            </p:cNvPr>
            <p:cNvSpPr/>
            <p:nvPr/>
          </p:nvSpPr>
          <p:spPr>
            <a:xfrm>
              <a:off x="3308350" y="2281239"/>
              <a:ext cx="46038"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Flowchart: Connector 14">
              <a:extLst>
                <a:ext uri="{FF2B5EF4-FFF2-40B4-BE49-F238E27FC236}">
                  <a16:creationId xmlns:a16="http://schemas.microsoft.com/office/drawing/2014/main" id="{D62BC3EA-5712-50C9-01A0-DA9250A1F08D}"/>
                </a:ext>
              </a:extLst>
            </p:cNvPr>
            <p:cNvSpPr/>
            <p:nvPr/>
          </p:nvSpPr>
          <p:spPr>
            <a:xfrm>
              <a:off x="3322639" y="2168525"/>
              <a:ext cx="4603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Flowchart: Connector 15">
              <a:extLst>
                <a:ext uri="{FF2B5EF4-FFF2-40B4-BE49-F238E27FC236}">
                  <a16:creationId xmlns:a16="http://schemas.microsoft.com/office/drawing/2014/main" id="{73C16A4F-C946-5F53-9390-BCD7320BBB65}"/>
                </a:ext>
              </a:extLst>
            </p:cNvPr>
            <p:cNvSpPr/>
            <p:nvPr/>
          </p:nvSpPr>
          <p:spPr>
            <a:xfrm>
              <a:off x="3302000" y="2366964"/>
              <a:ext cx="46038"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Flowchart: Connector 16">
              <a:extLst>
                <a:ext uri="{FF2B5EF4-FFF2-40B4-BE49-F238E27FC236}">
                  <a16:creationId xmlns:a16="http://schemas.microsoft.com/office/drawing/2014/main" id="{17F3BB66-69B0-E38C-8160-702254DCC8A9}"/>
                </a:ext>
              </a:extLst>
            </p:cNvPr>
            <p:cNvSpPr/>
            <p:nvPr/>
          </p:nvSpPr>
          <p:spPr>
            <a:xfrm>
              <a:off x="3360739" y="2122489"/>
              <a:ext cx="46037"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Flowchart: Connector 17">
              <a:extLst>
                <a:ext uri="{FF2B5EF4-FFF2-40B4-BE49-F238E27FC236}">
                  <a16:creationId xmlns:a16="http://schemas.microsoft.com/office/drawing/2014/main" id="{A5A74DCA-6EA9-0B0C-85E8-4AD90F58DDCF}"/>
                </a:ext>
              </a:extLst>
            </p:cNvPr>
            <p:cNvSpPr/>
            <p:nvPr/>
          </p:nvSpPr>
          <p:spPr>
            <a:xfrm>
              <a:off x="3398839" y="2324100"/>
              <a:ext cx="46037" cy="444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Flowchart: Connector 18">
              <a:extLst>
                <a:ext uri="{FF2B5EF4-FFF2-40B4-BE49-F238E27FC236}">
                  <a16:creationId xmlns:a16="http://schemas.microsoft.com/office/drawing/2014/main" id="{2E887313-CF9D-77C5-5541-480A12460042}"/>
                </a:ext>
              </a:extLst>
            </p:cNvPr>
            <p:cNvSpPr/>
            <p:nvPr/>
          </p:nvSpPr>
          <p:spPr>
            <a:xfrm>
              <a:off x="3408363" y="2232025"/>
              <a:ext cx="44450"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Flowchart: Connector 19">
              <a:extLst>
                <a:ext uri="{FF2B5EF4-FFF2-40B4-BE49-F238E27FC236}">
                  <a16:creationId xmlns:a16="http://schemas.microsoft.com/office/drawing/2014/main" id="{57696F2D-50B1-F11A-0FFD-2916EBAA8621}"/>
                </a:ext>
              </a:extLst>
            </p:cNvPr>
            <p:cNvSpPr/>
            <p:nvPr/>
          </p:nvSpPr>
          <p:spPr>
            <a:xfrm>
              <a:off x="3408363" y="2100263"/>
              <a:ext cx="44450" cy="444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Flowchart: Connector 20">
              <a:extLst>
                <a:ext uri="{FF2B5EF4-FFF2-40B4-BE49-F238E27FC236}">
                  <a16:creationId xmlns:a16="http://schemas.microsoft.com/office/drawing/2014/main" id="{8DEF1345-369B-F8E5-A89A-DD6C1D7FE264}"/>
                </a:ext>
              </a:extLst>
            </p:cNvPr>
            <p:cNvSpPr/>
            <p:nvPr/>
          </p:nvSpPr>
          <p:spPr>
            <a:xfrm>
              <a:off x="3211514" y="2366964"/>
              <a:ext cx="46037"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Flowchart: Connector 21">
              <a:extLst>
                <a:ext uri="{FF2B5EF4-FFF2-40B4-BE49-F238E27FC236}">
                  <a16:creationId xmlns:a16="http://schemas.microsoft.com/office/drawing/2014/main" id="{C59B7113-4CE3-7D1C-03F2-F3DA406CE3C3}"/>
                </a:ext>
              </a:extLst>
            </p:cNvPr>
            <p:cNvSpPr/>
            <p:nvPr/>
          </p:nvSpPr>
          <p:spPr>
            <a:xfrm>
              <a:off x="3273425" y="2224089"/>
              <a:ext cx="44450"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Flowchart: Connector 22">
              <a:extLst>
                <a:ext uri="{FF2B5EF4-FFF2-40B4-BE49-F238E27FC236}">
                  <a16:creationId xmlns:a16="http://schemas.microsoft.com/office/drawing/2014/main" id="{96F859D9-9570-CD00-5535-1C57F4DCF2AC}"/>
                </a:ext>
              </a:extLst>
            </p:cNvPr>
            <p:cNvSpPr/>
            <p:nvPr/>
          </p:nvSpPr>
          <p:spPr>
            <a:xfrm>
              <a:off x="3338514" y="2230439"/>
              <a:ext cx="46037"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Flowchart: Connector 23">
              <a:extLst>
                <a:ext uri="{FF2B5EF4-FFF2-40B4-BE49-F238E27FC236}">
                  <a16:creationId xmlns:a16="http://schemas.microsoft.com/office/drawing/2014/main" id="{A2492A00-6515-E73F-D762-53FD4CBF6CE9}"/>
                </a:ext>
              </a:extLst>
            </p:cNvPr>
            <p:cNvSpPr/>
            <p:nvPr/>
          </p:nvSpPr>
          <p:spPr>
            <a:xfrm>
              <a:off x="3378200" y="2403475"/>
              <a:ext cx="46038"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Flowchart: Connector 24">
              <a:extLst>
                <a:ext uri="{FF2B5EF4-FFF2-40B4-BE49-F238E27FC236}">
                  <a16:creationId xmlns:a16="http://schemas.microsoft.com/office/drawing/2014/main" id="{04C179F4-A291-ED4B-8A2F-88A79CFA693F}"/>
                </a:ext>
              </a:extLst>
            </p:cNvPr>
            <p:cNvSpPr/>
            <p:nvPr/>
          </p:nvSpPr>
          <p:spPr>
            <a:xfrm>
              <a:off x="3476625" y="2263775"/>
              <a:ext cx="44450"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Flowchart: Connector 25">
              <a:extLst>
                <a:ext uri="{FF2B5EF4-FFF2-40B4-BE49-F238E27FC236}">
                  <a16:creationId xmlns:a16="http://schemas.microsoft.com/office/drawing/2014/main" id="{538611EA-19B6-93B9-FA5C-A991DFD173BA}"/>
                </a:ext>
              </a:extLst>
            </p:cNvPr>
            <p:cNvSpPr/>
            <p:nvPr/>
          </p:nvSpPr>
          <p:spPr>
            <a:xfrm>
              <a:off x="3408363" y="2338389"/>
              <a:ext cx="44450"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Flowchart: Connector 26">
              <a:extLst>
                <a:ext uri="{FF2B5EF4-FFF2-40B4-BE49-F238E27FC236}">
                  <a16:creationId xmlns:a16="http://schemas.microsoft.com/office/drawing/2014/main" id="{41FF1C25-B604-A292-6D51-BABD22F53330}"/>
                </a:ext>
              </a:extLst>
            </p:cNvPr>
            <p:cNvSpPr/>
            <p:nvPr/>
          </p:nvSpPr>
          <p:spPr>
            <a:xfrm>
              <a:off x="3243264" y="2311400"/>
              <a:ext cx="4603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Flowchart: Connector 27">
              <a:extLst>
                <a:ext uri="{FF2B5EF4-FFF2-40B4-BE49-F238E27FC236}">
                  <a16:creationId xmlns:a16="http://schemas.microsoft.com/office/drawing/2014/main" id="{31E9F863-6909-BE23-B880-9BDEB14A99C0}"/>
                </a:ext>
              </a:extLst>
            </p:cNvPr>
            <p:cNvSpPr/>
            <p:nvPr/>
          </p:nvSpPr>
          <p:spPr>
            <a:xfrm>
              <a:off x="3471864" y="2122489"/>
              <a:ext cx="46037"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Flowchart: Connector 28">
              <a:extLst>
                <a:ext uri="{FF2B5EF4-FFF2-40B4-BE49-F238E27FC236}">
                  <a16:creationId xmlns:a16="http://schemas.microsoft.com/office/drawing/2014/main" id="{7FA10C8B-5250-8856-38C6-47CC8ABAE4BE}"/>
                </a:ext>
              </a:extLst>
            </p:cNvPr>
            <p:cNvSpPr/>
            <p:nvPr/>
          </p:nvSpPr>
          <p:spPr>
            <a:xfrm>
              <a:off x="3352800" y="2284414"/>
              <a:ext cx="46038"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Flowchart: Connector 29">
              <a:extLst>
                <a:ext uri="{FF2B5EF4-FFF2-40B4-BE49-F238E27FC236}">
                  <a16:creationId xmlns:a16="http://schemas.microsoft.com/office/drawing/2014/main" id="{20990636-52DC-3F77-9564-2D39503A674C}"/>
                </a:ext>
              </a:extLst>
            </p:cNvPr>
            <p:cNvSpPr/>
            <p:nvPr/>
          </p:nvSpPr>
          <p:spPr>
            <a:xfrm>
              <a:off x="5864226" y="2259013"/>
              <a:ext cx="46038"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Flowchart: Connector 30">
              <a:extLst>
                <a:ext uri="{FF2B5EF4-FFF2-40B4-BE49-F238E27FC236}">
                  <a16:creationId xmlns:a16="http://schemas.microsoft.com/office/drawing/2014/main" id="{A2103974-CC60-B3EC-E8E7-20C36C341351}"/>
                </a:ext>
              </a:extLst>
            </p:cNvPr>
            <p:cNvSpPr/>
            <p:nvPr/>
          </p:nvSpPr>
          <p:spPr>
            <a:xfrm>
              <a:off x="6169026" y="1839913"/>
              <a:ext cx="46038"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Flowchart: Connector 31">
              <a:extLst>
                <a:ext uri="{FF2B5EF4-FFF2-40B4-BE49-F238E27FC236}">
                  <a16:creationId xmlns:a16="http://schemas.microsoft.com/office/drawing/2014/main" id="{404141A7-010B-8B6A-D357-12111BDD9671}"/>
                </a:ext>
              </a:extLst>
            </p:cNvPr>
            <p:cNvSpPr/>
            <p:nvPr/>
          </p:nvSpPr>
          <p:spPr>
            <a:xfrm>
              <a:off x="6169026" y="2563813"/>
              <a:ext cx="46038"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Flowchart: Connector 32">
              <a:extLst>
                <a:ext uri="{FF2B5EF4-FFF2-40B4-BE49-F238E27FC236}">
                  <a16:creationId xmlns:a16="http://schemas.microsoft.com/office/drawing/2014/main" id="{C362591F-C29A-32C1-EF20-9DF69BB80588}"/>
                </a:ext>
              </a:extLst>
            </p:cNvPr>
            <p:cNvSpPr/>
            <p:nvPr/>
          </p:nvSpPr>
          <p:spPr>
            <a:xfrm>
              <a:off x="6092826" y="2792413"/>
              <a:ext cx="44450"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Flowchart: Connector 33">
              <a:extLst>
                <a:ext uri="{FF2B5EF4-FFF2-40B4-BE49-F238E27FC236}">
                  <a16:creationId xmlns:a16="http://schemas.microsoft.com/office/drawing/2014/main" id="{7D9F38A5-1C92-433A-0834-75D964E375C5}"/>
                </a:ext>
              </a:extLst>
            </p:cNvPr>
            <p:cNvSpPr/>
            <p:nvPr/>
          </p:nvSpPr>
          <p:spPr>
            <a:xfrm>
              <a:off x="6473826" y="2868613"/>
              <a:ext cx="46038"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Flowchart: Connector 34">
              <a:extLst>
                <a:ext uri="{FF2B5EF4-FFF2-40B4-BE49-F238E27FC236}">
                  <a16:creationId xmlns:a16="http://schemas.microsoft.com/office/drawing/2014/main" id="{F3685CAE-386F-4A85-2253-68DF009F8730}"/>
                </a:ext>
              </a:extLst>
            </p:cNvPr>
            <p:cNvSpPr/>
            <p:nvPr/>
          </p:nvSpPr>
          <p:spPr>
            <a:xfrm>
              <a:off x="3430589" y="5232400"/>
              <a:ext cx="46037" cy="444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Flowchart: Connector 35">
              <a:extLst>
                <a:ext uri="{FF2B5EF4-FFF2-40B4-BE49-F238E27FC236}">
                  <a16:creationId xmlns:a16="http://schemas.microsoft.com/office/drawing/2014/main" id="{ECED6ECB-FD3D-2492-EAA8-3EF1B6D4D962}"/>
                </a:ext>
              </a:extLst>
            </p:cNvPr>
            <p:cNvSpPr/>
            <p:nvPr/>
          </p:nvSpPr>
          <p:spPr>
            <a:xfrm>
              <a:off x="6778626" y="3173413"/>
              <a:ext cx="46038"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Flowchart: Connector 36">
              <a:extLst>
                <a:ext uri="{FF2B5EF4-FFF2-40B4-BE49-F238E27FC236}">
                  <a16:creationId xmlns:a16="http://schemas.microsoft.com/office/drawing/2014/main" id="{E2686474-02C0-BE82-2607-EE62478FCD23}"/>
                </a:ext>
              </a:extLst>
            </p:cNvPr>
            <p:cNvSpPr/>
            <p:nvPr/>
          </p:nvSpPr>
          <p:spPr>
            <a:xfrm>
              <a:off x="6931026" y="2876549"/>
              <a:ext cx="46038"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Flowchart: Connector 37">
              <a:extLst>
                <a:ext uri="{FF2B5EF4-FFF2-40B4-BE49-F238E27FC236}">
                  <a16:creationId xmlns:a16="http://schemas.microsoft.com/office/drawing/2014/main" id="{4484E487-4A5B-9852-CC90-4548E4DF4762}"/>
                </a:ext>
              </a:extLst>
            </p:cNvPr>
            <p:cNvSpPr/>
            <p:nvPr/>
          </p:nvSpPr>
          <p:spPr>
            <a:xfrm>
              <a:off x="6016626" y="2411413"/>
              <a:ext cx="46038"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Flowchart: Connector 38">
              <a:extLst>
                <a:ext uri="{FF2B5EF4-FFF2-40B4-BE49-F238E27FC236}">
                  <a16:creationId xmlns:a16="http://schemas.microsoft.com/office/drawing/2014/main" id="{FA903710-30CA-81E7-7575-45BCF4CBD41F}"/>
                </a:ext>
              </a:extLst>
            </p:cNvPr>
            <p:cNvSpPr/>
            <p:nvPr/>
          </p:nvSpPr>
          <p:spPr>
            <a:xfrm>
              <a:off x="6511926" y="1962149"/>
              <a:ext cx="46038"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Flowchart: Connector 39">
              <a:extLst>
                <a:ext uri="{FF2B5EF4-FFF2-40B4-BE49-F238E27FC236}">
                  <a16:creationId xmlns:a16="http://schemas.microsoft.com/office/drawing/2014/main" id="{0318A3D8-B589-7070-58AE-ED31693A06E8}"/>
                </a:ext>
              </a:extLst>
            </p:cNvPr>
            <p:cNvSpPr/>
            <p:nvPr/>
          </p:nvSpPr>
          <p:spPr>
            <a:xfrm>
              <a:off x="6140451" y="3111499"/>
              <a:ext cx="46038"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Flowchart: Connector 40">
              <a:extLst>
                <a:ext uri="{FF2B5EF4-FFF2-40B4-BE49-F238E27FC236}">
                  <a16:creationId xmlns:a16="http://schemas.microsoft.com/office/drawing/2014/main" id="{BABC094A-B485-AFAF-38D4-D5C29B6F5D16}"/>
                </a:ext>
              </a:extLst>
            </p:cNvPr>
            <p:cNvSpPr/>
            <p:nvPr/>
          </p:nvSpPr>
          <p:spPr>
            <a:xfrm>
              <a:off x="6478590" y="3006724"/>
              <a:ext cx="46037" cy="444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Flowchart: Connector 41">
              <a:extLst>
                <a:ext uri="{FF2B5EF4-FFF2-40B4-BE49-F238E27FC236}">
                  <a16:creationId xmlns:a16="http://schemas.microsoft.com/office/drawing/2014/main" id="{0B3847FC-8124-AB16-8CBD-686BDCD495E8}"/>
                </a:ext>
              </a:extLst>
            </p:cNvPr>
            <p:cNvSpPr/>
            <p:nvPr/>
          </p:nvSpPr>
          <p:spPr>
            <a:xfrm>
              <a:off x="7067551" y="2506662"/>
              <a:ext cx="46038" cy="444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Flowchart: Connector 42">
              <a:extLst>
                <a:ext uri="{FF2B5EF4-FFF2-40B4-BE49-F238E27FC236}">
                  <a16:creationId xmlns:a16="http://schemas.microsoft.com/office/drawing/2014/main" id="{0E69E9E0-28D9-5AF6-B486-49122B4783C2}"/>
                </a:ext>
              </a:extLst>
            </p:cNvPr>
            <p:cNvSpPr/>
            <p:nvPr/>
          </p:nvSpPr>
          <p:spPr>
            <a:xfrm>
              <a:off x="7204076" y="2854324"/>
              <a:ext cx="46038"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Flowchart: Connector 43">
              <a:extLst>
                <a:ext uri="{FF2B5EF4-FFF2-40B4-BE49-F238E27FC236}">
                  <a16:creationId xmlns:a16="http://schemas.microsoft.com/office/drawing/2014/main" id="{A22C3323-B7B6-D75A-6A8C-77146116AB17}"/>
                </a:ext>
              </a:extLst>
            </p:cNvPr>
            <p:cNvSpPr/>
            <p:nvPr/>
          </p:nvSpPr>
          <p:spPr>
            <a:xfrm>
              <a:off x="6934201" y="2146299"/>
              <a:ext cx="46038"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Flowchart: Connector 44">
              <a:extLst>
                <a:ext uri="{FF2B5EF4-FFF2-40B4-BE49-F238E27FC236}">
                  <a16:creationId xmlns:a16="http://schemas.microsoft.com/office/drawing/2014/main" id="{CD5E8EE2-AD5D-843E-70F0-451999652C8A}"/>
                </a:ext>
              </a:extLst>
            </p:cNvPr>
            <p:cNvSpPr/>
            <p:nvPr/>
          </p:nvSpPr>
          <p:spPr>
            <a:xfrm>
              <a:off x="6732590" y="1768474"/>
              <a:ext cx="4603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Flowchart: Connector 45">
              <a:extLst>
                <a:ext uri="{FF2B5EF4-FFF2-40B4-BE49-F238E27FC236}">
                  <a16:creationId xmlns:a16="http://schemas.microsoft.com/office/drawing/2014/main" id="{C26F31C9-838F-D32A-DD00-19889386415A}"/>
                </a:ext>
              </a:extLst>
            </p:cNvPr>
            <p:cNvSpPr/>
            <p:nvPr/>
          </p:nvSpPr>
          <p:spPr>
            <a:xfrm>
              <a:off x="7240589" y="2262188"/>
              <a:ext cx="44450"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Flowchart: Connector 46">
              <a:extLst>
                <a:ext uri="{FF2B5EF4-FFF2-40B4-BE49-F238E27FC236}">
                  <a16:creationId xmlns:a16="http://schemas.microsoft.com/office/drawing/2014/main" id="{2B8C6E7F-A64A-992B-BAD3-552DEE2C07BA}"/>
                </a:ext>
              </a:extLst>
            </p:cNvPr>
            <p:cNvSpPr/>
            <p:nvPr/>
          </p:nvSpPr>
          <p:spPr>
            <a:xfrm>
              <a:off x="6169026" y="2563813"/>
              <a:ext cx="46038"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Flowchart: Connector 47">
              <a:extLst>
                <a:ext uri="{FF2B5EF4-FFF2-40B4-BE49-F238E27FC236}">
                  <a16:creationId xmlns:a16="http://schemas.microsoft.com/office/drawing/2014/main" id="{21D2BECB-96C6-6C63-C692-943B26137040}"/>
                </a:ext>
              </a:extLst>
            </p:cNvPr>
            <p:cNvSpPr/>
            <p:nvPr/>
          </p:nvSpPr>
          <p:spPr>
            <a:xfrm>
              <a:off x="5818190" y="2682874"/>
              <a:ext cx="46037" cy="444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Flowchart: Connector 48">
              <a:extLst>
                <a:ext uri="{FF2B5EF4-FFF2-40B4-BE49-F238E27FC236}">
                  <a16:creationId xmlns:a16="http://schemas.microsoft.com/office/drawing/2014/main" id="{0BE3A039-89A6-8FD3-1546-9DA1511C4C17}"/>
                </a:ext>
              </a:extLst>
            </p:cNvPr>
            <p:cNvSpPr/>
            <p:nvPr/>
          </p:nvSpPr>
          <p:spPr>
            <a:xfrm>
              <a:off x="6378576" y="2563813"/>
              <a:ext cx="46038"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Flowchart: Connector 49">
              <a:extLst>
                <a:ext uri="{FF2B5EF4-FFF2-40B4-BE49-F238E27FC236}">
                  <a16:creationId xmlns:a16="http://schemas.microsoft.com/office/drawing/2014/main" id="{F546CDE5-79DA-B290-A096-62206B3FB41D}"/>
                </a:ext>
              </a:extLst>
            </p:cNvPr>
            <p:cNvSpPr/>
            <p:nvPr/>
          </p:nvSpPr>
          <p:spPr>
            <a:xfrm>
              <a:off x="6826251" y="2436813"/>
              <a:ext cx="46038"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Flowchart: Connector 50">
              <a:extLst>
                <a:ext uri="{FF2B5EF4-FFF2-40B4-BE49-F238E27FC236}">
                  <a16:creationId xmlns:a16="http://schemas.microsoft.com/office/drawing/2014/main" id="{1E5A791F-3EA3-AA64-B507-49D68975D236}"/>
                </a:ext>
              </a:extLst>
            </p:cNvPr>
            <p:cNvSpPr/>
            <p:nvPr/>
          </p:nvSpPr>
          <p:spPr>
            <a:xfrm>
              <a:off x="4062414" y="5467350"/>
              <a:ext cx="4603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Flowchart: Connector 51">
              <a:extLst>
                <a:ext uri="{FF2B5EF4-FFF2-40B4-BE49-F238E27FC236}">
                  <a16:creationId xmlns:a16="http://schemas.microsoft.com/office/drawing/2014/main" id="{C3DB09C1-5369-90E7-D974-62158DF59C1D}"/>
                </a:ext>
              </a:extLst>
            </p:cNvPr>
            <p:cNvSpPr/>
            <p:nvPr/>
          </p:nvSpPr>
          <p:spPr>
            <a:xfrm>
              <a:off x="3694114" y="5303839"/>
              <a:ext cx="46037"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Flowchart: Connector 52">
              <a:extLst>
                <a:ext uri="{FF2B5EF4-FFF2-40B4-BE49-F238E27FC236}">
                  <a16:creationId xmlns:a16="http://schemas.microsoft.com/office/drawing/2014/main" id="{35EB6C0D-1083-955B-B1FB-3054FF8D4672}"/>
                </a:ext>
              </a:extLst>
            </p:cNvPr>
            <p:cNvSpPr/>
            <p:nvPr/>
          </p:nvSpPr>
          <p:spPr>
            <a:xfrm>
              <a:off x="4068764" y="5743575"/>
              <a:ext cx="4603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Flowchart: Connector 53">
              <a:extLst>
                <a:ext uri="{FF2B5EF4-FFF2-40B4-BE49-F238E27FC236}">
                  <a16:creationId xmlns:a16="http://schemas.microsoft.com/office/drawing/2014/main" id="{B08755C1-C34C-8B43-1763-0191CE464AC2}"/>
                </a:ext>
              </a:extLst>
            </p:cNvPr>
            <p:cNvSpPr/>
            <p:nvPr/>
          </p:nvSpPr>
          <p:spPr>
            <a:xfrm>
              <a:off x="4702175" y="5405439"/>
              <a:ext cx="46038"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Flowchart: Connector 54">
              <a:extLst>
                <a:ext uri="{FF2B5EF4-FFF2-40B4-BE49-F238E27FC236}">
                  <a16:creationId xmlns:a16="http://schemas.microsoft.com/office/drawing/2014/main" id="{565E22E0-6E16-526A-E68C-8A809BC22322}"/>
                </a:ext>
              </a:extLst>
            </p:cNvPr>
            <p:cNvSpPr/>
            <p:nvPr/>
          </p:nvSpPr>
          <p:spPr>
            <a:xfrm>
              <a:off x="4498975" y="5588000"/>
              <a:ext cx="44450" cy="444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Flowchart: Connector 55">
              <a:extLst>
                <a:ext uri="{FF2B5EF4-FFF2-40B4-BE49-F238E27FC236}">
                  <a16:creationId xmlns:a16="http://schemas.microsoft.com/office/drawing/2014/main" id="{8E866F52-0E86-FA58-556A-6CCE6974E7F2}"/>
                </a:ext>
              </a:extLst>
            </p:cNvPr>
            <p:cNvSpPr/>
            <p:nvPr/>
          </p:nvSpPr>
          <p:spPr>
            <a:xfrm>
              <a:off x="6211890" y="2125663"/>
              <a:ext cx="46037"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Flowchart: Connector 56">
              <a:extLst>
                <a:ext uri="{FF2B5EF4-FFF2-40B4-BE49-F238E27FC236}">
                  <a16:creationId xmlns:a16="http://schemas.microsoft.com/office/drawing/2014/main" id="{D69FB019-E6A0-2162-4C7E-388E0EC6C6AE}"/>
                </a:ext>
              </a:extLst>
            </p:cNvPr>
            <p:cNvSpPr/>
            <p:nvPr/>
          </p:nvSpPr>
          <p:spPr>
            <a:xfrm>
              <a:off x="3810000" y="5610225"/>
              <a:ext cx="46038"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Flowchart: Connector 57">
              <a:extLst>
                <a:ext uri="{FF2B5EF4-FFF2-40B4-BE49-F238E27FC236}">
                  <a16:creationId xmlns:a16="http://schemas.microsoft.com/office/drawing/2014/main" id="{CCB427F6-3065-4033-5F14-C591E72FF90A}"/>
                </a:ext>
              </a:extLst>
            </p:cNvPr>
            <p:cNvSpPr/>
            <p:nvPr/>
          </p:nvSpPr>
          <p:spPr>
            <a:xfrm>
              <a:off x="4225925" y="5303839"/>
              <a:ext cx="46038"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 name="Flowchart: Connector 58">
              <a:extLst>
                <a:ext uri="{FF2B5EF4-FFF2-40B4-BE49-F238E27FC236}">
                  <a16:creationId xmlns:a16="http://schemas.microsoft.com/office/drawing/2014/main" id="{D737C599-00D0-FFCC-8F3D-C17153746B82}"/>
                </a:ext>
              </a:extLst>
            </p:cNvPr>
            <p:cNvSpPr/>
            <p:nvPr/>
          </p:nvSpPr>
          <p:spPr>
            <a:xfrm>
              <a:off x="3370264" y="4906964"/>
              <a:ext cx="46037"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Flowchart: Connector 59">
              <a:extLst>
                <a:ext uri="{FF2B5EF4-FFF2-40B4-BE49-F238E27FC236}">
                  <a16:creationId xmlns:a16="http://schemas.microsoft.com/office/drawing/2014/main" id="{1DDFEF08-B769-9E6B-E06F-626B0F13F801}"/>
                </a:ext>
              </a:extLst>
            </p:cNvPr>
            <p:cNvSpPr/>
            <p:nvPr/>
          </p:nvSpPr>
          <p:spPr>
            <a:xfrm>
              <a:off x="3635375" y="4937125"/>
              <a:ext cx="46038"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 name="Flowchart: Connector 60">
              <a:extLst>
                <a:ext uri="{FF2B5EF4-FFF2-40B4-BE49-F238E27FC236}">
                  <a16:creationId xmlns:a16="http://schemas.microsoft.com/office/drawing/2014/main" id="{46CF7FC0-068B-2722-D059-69B054B06491}"/>
                </a:ext>
              </a:extLst>
            </p:cNvPr>
            <p:cNvSpPr/>
            <p:nvPr/>
          </p:nvSpPr>
          <p:spPr>
            <a:xfrm>
              <a:off x="3992564" y="5057775"/>
              <a:ext cx="4603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2" name="Flowchart: Connector 61">
              <a:extLst>
                <a:ext uri="{FF2B5EF4-FFF2-40B4-BE49-F238E27FC236}">
                  <a16:creationId xmlns:a16="http://schemas.microsoft.com/office/drawing/2014/main" id="{18FD5644-C5AB-273F-2B54-2CFF043657BB}"/>
                </a:ext>
              </a:extLst>
            </p:cNvPr>
            <p:cNvSpPr/>
            <p:nvPr/>
          </p:nvSpPr>
          <p:spPr>
            <a:xfrm>
              <a:off x="3559175" y="5456239"/>
              <a:ext cx="44450"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3" name="Flowchart: Connector 62">
              <a:extLst>
                <a:ext uri="{FF2B5EF4-FFF2-40B4-BE49-F238E27FC236}">
                  <a16:creationId xmlns:a16="http://schemas.microsoft.com/office/drawing/2014/main" id="{134C4006-EE35-319F-8CAA-E3C827D31F10}"/>
                </a:ext>
              </a:extLst>
            </p:cNvPr>
            <p:cNvSpPr/>
            <p:nvPr/>
          </p:nvSpPr>
          <p:spPr>
            <a:xfrm>
              <a:off x="4602163" y="5159375"/>
              <a:ext cx="44450" cy="444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4" name="Flowchart: Connector 63">
              <a:extLst>
                <a:ext uri="{FF2B5EF4-FFF2-40B4-BE49-F238E27FC236}">
                  <a16:creationId xmlns:a16="http://schemas.microsoft.com/office/drawing/2014/main" id="{06E6B537-CCB8-FDC4-7423-A5CC16A6B713}"/>
                </a:ext>
              </a:extLst>
            </p:cNvPr>
            <p:cNvSpPr/>
            <p:nvPr/>
          </p:nvSpPr>
          <p:spPr>
            <a:xfrm>
              <a:off x="4857750" y="5138739"/>
              <a:ext cx="46038"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5" name="Flowchart: Connector 64">
              <a:extLst>
                <a:ext uri="{FF2B5EF4-FFF2-40B4-BE49-F238E27FC236}">
                  <a16:creationId xmlns:a16="http://schemas.microsoft.com/office/drawing/2014/main" id="{313BBB72-89F9-5CC1-AB74-BFDED1CF0995}"/>
                </a:ext>
              </a:extLst>
            </p:cNvPr>
            <p:cNvSpPr/>
            <p:nvPr/>
          </p:nvSpPr>
          <p:spPr>
            <a:xfrm>
              <a:off x="4006850" y="5283200"/>
              <a:ext cx="44450"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 name="Flowchart: Connector 65">
              <a:extLst>
                <a:ext uri="{FF2B5EF4-FFF2-40B4-BE49-F238E27FC236}">
                  <a16:creationId xmlns:a16="http://schemas.microsoft.com/office/drawing/2014/main" id="{C092B9AE-CD0D-90EF-F2DB-2104368A4CE2}"/>
                </a:ext>
              </a:extLst>
            </p:cNvPr>
            <p:cNvSpPr/>
            <p:nvPr/>
          </p:nvSpPr>
          <p:spPr>
            <a:xfrm>
              <a:off x="6424615" y="4987924"/>
              <a:ext cx="4603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 name="Flowchart: Connector 66">
              <a:extLst>
                <a:ext uri="{FF2B5EF4-FFF2-40B4-BE49-F238E27FC236}">
                  <a16:creationId xmlns:a16="http://schemas.microsoft.com/office/drawing/2014/main" id="{0BE912D1-B14A-12F2-968C-604D9D48A471}"/>
                </a:ext>
              </a:extLst>
            </p:cNvPr>
            <p:cNvSpPr/>
            <p:nvPr/>
          </p:nvSpPr>
          <p:spPr>
            <a:xfrm>
              <a:off x="6577015" y="5140324"/>
              <a:ext cx="4603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8" name="Flowchart: Connector 67">
              <a:extLst>
                <a:ext uri="{FF2B5EF4-FFF2-40B4-BE49-F238E27FC236}">
                  <a16:creationId xmlns:a16="http://schemas.microsoft.com/office/drawing/2014/main" id="{16231DB0-FC36-EBB1-7B17-D6EA0B99C95F}"/>
                </a:ext>
              </a:extLst>
            </p:cNvPr>
            <p:cNvSpPr/>
            <p:nvPr/>
          </p:nvSpPr>
          <p:spPr>
            <a:xfrm>
              <a:off x="6634164" y="5103813"/>
              <a:ext cx="44450"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 name="Flowchart: Connector 68">
              <a:extLst>
                <a:ext uri="{FF2B5EF4-FFF2-40B4-BE49-F238E27FC236}">
                  <a16:creationId xmlns:a16="http://schemas.microsoft.com/office/drawing/2014/main" id="{0AF5952C-E204-6366-625B-A944C8B6E915}"/>
                </a:ext>
              </a:extLst>
            </p:cNvPr>
            <p:cNvSpPr/>
            <p:nvPr/>
          </p:nvSpPr>
          <p:spPr>
            <a:xfrm>
              <a:off x="6681790" y="5002213"/>
              <a:ext cx="46037"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 name="Flowchart: Connector 69">
              <a:extLst>
                <a:ext uri="{FF2B5EF4-FFF2-40B4-BE49-F238E27FC236}">
                  <a16:creationId xmlns:a16="http://schemas.microsoft.com/office/drawing/2014/main" id="{1517377D-A4CF-1718-3631-6715C0ADA15B}"/>
                </a:ext>
              </a:extLst>
            </p:cNvPr>
            <p:cNvSpPr/>
            <p:nvPr/>
          </p:nvSpPr>
          <p:spPr>
            <a:xfrm>
              <a:off x="6526215" y="4830763"/>
              <a:ext cx="46037"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1" name="Flowchart: Connector 70">
              <a:extLst>
                <a:ext uri="{FF2B5EF4-FFF2-40B4-BE49-F238E27FC236}">
                  <a16:creationId xmlns:a16="http://schemas.microsoft.com/office/drawing/2014/main" id="{8AE8257F-8707-4BDC-C402-BFE85EEFE8FB}"/>
                </a:ext>
              </a:extLst>
            </p:cNvPr>
            <p:cNvSpPr/>
            <p:nvPr/>
          </p:nvSpPr>
          <p:spPr>
            <a:xfrm>
              <a:off x="6615115" y="4881562"/>
              <a:ext cx="46037" cy="444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2" name="Flowchart: Connector 71">
              <a:extLst>
                <a:ext uri="{FF2B5EF4-FFF2-40B4-BE49-F238E27FC236}">
                  <a16:creationId xmlns:a16="http://schemas.microsoft.com/office/drawing/2014/main" id="{2327361E-70FE-1D49-C212-9D211321A925}"/>
                </a:ext>
              </a:extLst>
            </p:cNvPr>
            <p:cNvSpPr/>
            <p:nvPr/>
          </p:nvSpPr>
          <p:spPr>
            <a:xfrm>
              <a:off x="6492876" y="5081588"/>
              <a:ext cx="46038"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3" name="Flowchart: Connector 72">
              <a:extLst>
                <a:ext uri="{FF2B5EF4-FFF2-40B4-BE49-F238E27FC236}">
                  <a16:creationId xmlns:a16="http://schemas.microsoft.com/office/drawing/2014/main" id="{798C242E-9ABA-56CB-C5AA-F31D19738ED6}"/>
                </a:ext>
              </a:extLst>
            </p:cNvPr>
            <p:cNvSpPr/>
            <p:nvPr/>
          </p:nvSpPr>
          <p:spPr>
            <a:xfrm>
              <a:off x="6610351" y="4806949"/>
              <a:ext cx="46038"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4" name="Flowchart: Connector 73">
              <a:extLst>
                <a:ext uri="{FF2B5EF4-FFF2-40B4-BE49-F238E27FC236}">
                  <a16:creationId xmlns:a16="http://schemas.microsoft.com/office/drawing/2014/main" id="{142C2F3C-2622-9AC6-F92B-218F0F43DC98}"/>
                </a:ext>
              </a:extLst>
            </p:cNvPr>
            <p:cNvSpPr/>
            <p:nvPr/>
          </p:nvSpPr>
          <p:spPr>
            <a:xfrm>
              <a:off x="6432551" y="4943474"/>
              <a:ext cx="46038"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 name="Flowchart: Connector 74">
              <a:extLst>
                <a:ext uri="{FF2B5EF4-FFF2-40B4-BE49-F238E27FC236}">
                  <a16:creationId xmlns:a16="http://schemas.microsoft.com/office/drawing/2014/main" id="{970BC645-DC74-BE80-2F03-C12DF4A936B2}"/>
                </a:ext>
              </a:extLst>
            </p:cNvPr>
            <p:cNvSpPr/>
            <p:nvPr/>
          </p:nvSpPr>
          <p:spPr>
            <a:xfrm>
              <a:off x="6434140" y="4860924"/>
              <a:ext cx="4603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6" name="Flowchart: Connector 75">
              <a:extLst>
                <a:ext uri="{FF2B5EF4-FFF2-40B4-BE49-F238E27FC236}">
                  <a16:creationId xmlns:a16="http://schemas.microsoft.com/office/drawing/2014/main" id="{BF561E8F-B273-DAF8-7C6D-5A7548FB9249}"/>
                </a:ext>
              </a:extLst>
            </p:cNvPr>
            <p:cNvSpPr/>
            <p:nvPr/>
          </p:nvSpPr>
          <p:spPr>
            <a:xfrm>
              <a:off x="6681790" y="4900613"/>
              <a:ext cx="46037"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7" name="Flowchart: Connector 76">
              <a:extLst>
                <a:ext uri="{FF2B5EF4-FFF2-40B4-BE49-F238E27FC236}">
                  <a16:creationId xmlns:a16="http://schemas.microsoft.com/office/drawing/2014/main" id="{CA7B06CA-0EC9-D80F-6136-AFCC054AEE6B}"/>
                </a:ext>
              </a:extLst>
            </p:cNvPr>
            <p:cNvSpPr/>
            <p:nvPr/>
          </p:nvSpPr>
          <p:spPr>
            <a:xfrm>
              <a:off x="6521451" y="5113338"/>
              <a:ext cx="46038"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8" name="Flowchart: Connector 77">
              <a:extLst>
                <a:ext uri="{FF2B5EF4-FFF2-40B4-BE49-F238E27FC236}">
                  <a16:creationId xmlns:a16="http://schemas.microsoft.com/office/drawing/2014/main" id="{EB0364D5-54D9-8FBB-5222-36E87C3E9CF9}"/>
                </a:ext>
              </a:extLst>
            </p:cNvPr>
            <p:cNvSpPr/>
            <p:nvPr/>
          </p:nvSpPr>
          <p:spPr>
            <a:xfrm>
              <a:off x="6556376" y="4964113"/>
              <a:ext cx="46038"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9" name="Flowchart: Connector 78">
              <a:extLst>
                <a:ext uri="{FF2B5EF4-FFF2-40B4-BE49-F238E27FC236}">
                  <a16:creationId xmlns:a16="http://schemas.microsoft.com/office/drawing/2014/main" id="{9A031232-723D-A5B2-5DCD-C2F7B4B27799}"/>
                </a:ext>
              </a:extLst>
            </p:cNvPr>
            <p:cNvSpPr/>
            <p:nvPr/>
          </p:nvSpPr>
          <p:spPr>
            <a:xfrm>
              <a:off x="6396040" y="5029199"/>
              <a:ext cx="4603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0" name="Flowchart: Connector 79">
              <a:extLst>
                <a:ext uri="{FF2B5EF4-FFF2-40B4-BE49-F238E27FC236}">
                  <a16:creationId xmlns:a16="http://schemas.microsoft.com/office/drawing/2014/main" id="{4308814B-47A1-3A78-9A97-5EE34489C21D}"/>
                </a:ext>
              </a:extLst>
            </p:cNvPr>
            <p:cNvSpPr/>
            <p:nvPr/>
          </p:nvSpPr>
          <p:spPr>
            <a:xfrm>
              <a:off x="6473826" y="4784724"/>
              <a:ext cx="46038"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 name="Flowchart: Connector 80">
              <a:extLst>
                <a:ext uri="{FF2B5EF4-FFF2-40B4-BE49-F238E27FC236}">
                  <a16:creationId xmlns:a16="http://schemas.microsoft.com/office/drawing/2014/main" id="{FADB2AA1-ECA7-746E-416B-DC49A344AF11}"/>
                </a:ext>
              </a:extLst>
            </p:cNvPr>
            <p:cNvSpPr/>
            <p:nvPr/>
          </p:nvSpPr>
          <p:spPr>
            <a:xfrm>
              <a:off x="6340476" y="4903788"/>
              <a:ext cx="44450"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2" name="Flowchart: Connector 81">
              <a:extLst>
                <a:ext uri="{FF2B5EF4-FFF2-40B4-BE49-F238E27FC236}">
                  <a16:creationId xmlns:a16="http://schemas.microsoft.com/office/drawing/2014/main" id="{8B4428E1-6599-8628-B8D6-BC9EE4BEA22F}"/>
                </a:ext>
              </a:extLst>
            </p:cNvPr>
            <p:cNvSpPr/>
            <p:nvPr/>
          </p:nvSpPr>
          <p:spPr>
            <a:xfrm>
              <a:off x="6610351" y="5075238"/>
              <a:ext cx="46038"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7" name="Footer Placeholder 106">
            <a:extLst>
              <a:ext uri="{FF2B5EF4-FFF2-40B4-BE49-F238E27FC236}">
                <a16:creationId xmlns:a16="http://schemas.microsoft.com/office/drawing/2014/main" id="{27497C63-6C3B-ED2F-1A3F-2D53B9F80677}"/>
              </a:ext>
            </a:extLst>
          </p:cNvPr>
          <p:cNvSpPr>
            <a:spLocks noGrp="1"/>
          </p:cNvSpPr>
          <p:nvPr>
            <p:ph type="ftr" sz="quarter" idx="11"/>
          </p:nvPr>
        </p:nvSpPr>
        <p:spPr/>
        <p:txBody>
          <a:bodyPr/>
          <a:lstStyle/>
          <a:p>
            <a:r>
              <a:rPr lang="en-US"/>
              <a:t>Diagnostic Tests Workshop 5 March 2025</a:t>
            </a:r>
            <a:endParaRPr lang="en-AU" dirty="0"/>
          </a:p>
        </p:txBody>
      </p:sp>
    </p:spTree>
    <p:extLst>
      <p:ext uri="{BB962C8B-B14F-4D97-AF65-F5344CB8AC3E}">
        <p14:creationId xmlns:p14="http://schemas.microsoft.com/office/powerpoint/2010/main" val="3469955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53498-CC23-EC89-CDEC-D031E2EFBA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3C9945-6E19-255D-2259-81DA6C1B7129}"/>
              </a:ext>
            </a:extLst>
          </p:cNvPr>
          <p:cNvSpPr>
            <a:spLocks noGrp="1"/>
          </p:cNvSpPr>
          <p:nvPr>
            <p:ph type="title"/>
          </p:nvPr>
        </p:nvSpPr>
        <p:spPr/>
        <p:txBody>
          <a:bodyPr/>
          <a:lstStyle/>
          <a:p>
            <a:r>
              <a:rPr lang="en-AU" dirty="0"/>
              <a:t>Sources of variability</a:t>
            </a:r>
          </a:p>
        </p:txBody>
      </p:sp>
      <p:sp>
        <p:nvSpPr>
          <p:cNvPr id="3" name="Content Placeholder 2">
            <a:extLst>
              <a:ext uri="{FF2B5EF4-FFF2-40B4-BE49-F238E27FC236}">
                <a16:creationId xmlns:a16="http://schemas.microsoft.com/office/drawing/2014/main" id="{DD4416EA-BFB8-927D-70B7-C3B71C85FF46}"/>
              </a:ext>
            </a:extLst>
          </p:cNvPr>
          <p:cNvSpPr>
            <a:spLocks noGrp="1"/>
          </p:cNvSpPr>
          <p:nvPr>
            <p:ph idx="1"/>
          </p:nvPr>
        </p:nvSpPr>
        <p:spPr/>
        <p:txBody>
          <a:bodyPr/>
          <a:lstStyle/>
          <a:p>
            <a:r>
              <a:rPr lang="en-AU" dirty="0"/>
              <a:t>Test</a:t>
            </a:r>
          </a:p>
          <a:p>
            <a:r>
              <a:rPr lang="en-AU" dirty="0"/>
              <a:t>Operator</a:t>
            </a:r>
          </a:p>
          <a:p>
            <a:r>
              <a:rPr lang="en-AU" dirty="0"/>
              <a:t>Biological</a:t>
            </a:r>
          </a:p>
          <a:p>
            <a:endParaRPr lang="en-AU" dirty="0"/>
          </a:p>
          <a:p>
            <a:r>
              <a:rPr lang="en-AU" dirty="0"/>
              <a:t>Continuous</a:t>
            </a:r>
          </a:p>
          <a:p>
            <a:pPr lvl="1"/>
            <a:r>
              <a:rPr lang="en-AU" dirty="0"/>
              <a:t>Coefficient of Variation</a:t>
            </a:r>
          </a:p>
          <a:p>
            <a:pPr lvl="2"/>
            <a:r>
              <a:rPr lang="en-AU" dirty="0"/>
              <a:t>SD/mean</a:t>
            </a:r>
          </a:p>
          <a:p>
            <a:pPr lvl="1"/>
            <a:r>
              <a:rPr lang="en-AU" dirty="0"/>
              <a:t>ANOVA</a:t>
            </a:r>
          </a:p>
          <a:p>
            <a:pPr lvl="1"/>
            <a:r>
              <a:rPr lang="en-AU" dirty="0"/>
              <a:t>ICC</a:t>
            </a:r>
          </a:p>
          <a:p>
            <a:endParaRPr lang="en-AU" dirty="0"/>
          </a:p>
        </p:txBody>
      </p:sp>
      <p:pic>
        <p:nvPicPr>
          <p:cNvPr id="4" name="Content Placeholder 3">
            <a:extLst>
              <a:ext uri="{FF2B5EF4-FFF2-40B4-BE49-F238E27FC236}">
                <a16:creationId xmlns:a16="http://schemas.microsoft.com/office/drawing/2014/main" id="{571D5F9A-033A-5594-827D-543BCAA2C0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3607" y="911224"/>
            <a:ext cx="5166748" cy="4727575"/>
          </a:xfrm>
          <a:prstGeom prst="rect">
            <a:avLst/>
          </a:prstGeom>
          <a:noFill/>
        </p:spPr>
      </p:pic>
      <p:sp>
        <p:nvSpPr>
          <p:cNvPr id="5" name="Footer Placeholder 4">
            <a:extLst>
              <a:ext uri="{FF2B5EF4-FFF2-40B4-BE49-F238E27FC236}">
                <a16:creationId xmlns:a16="http://schemas.microsoft.com/office/drawing/2014/main" id="{352B60E6-3ECD-E63F-A3B9-EF689084466D}"/>
              </a:ext>
            </a:extLst>
          </p:cNvPr>
          <p:cNvSpPr>
            <a:spLocks noGrp="1"/>
          </p:cNvSpPr>
          <p:nvPr>
            <p:ph type="ftr" sz="quarter" idx="11"/>
          </p:nvPr>
        </p:nvSpPr>
        <p:spPr/>
        <p:txBody>
          <a:bodyPr/>
          <a:lstStyle/>
          <a:p>
            <a:r>
              <a:rPr lang="en-US"/>
              <a:t>Diagnostic Tests Workshop 5 March 2025</a:t>
            </a:r>
            <a:endParaRPr lang="en-AU" dirty="0"/>
          </a:p>
        </p:txBody>
      </p:sp>
    </p:spTree>
    <p:extLst>
      <p:ext uri="{BB962C8B-B14F-4D97-AF65-F5344CB8AC3E}">
        <p14:creationId xmlns:p14="http://schemas.microsoft.com/office/powerpoint/2010/main" val="3950558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E06E5-6BAC-5CB4-17D4-428276103615}"/>
              </a:ext>
            </a:extLst>
          </p:cNvPr>
          <p:cNvSpPr>
            <a:spLocks noGrp="1"/>
          </p:cNvSpPr>
          <p:nvPr>
            <p:ph type="title"/>
          </p:nvPr>
        </p:nvSpPr>
        <p:spPr>
          <a:xfrm>
            <a:off x="838200" y="136188"/>
            <a:ext cx="10515600" cy="1325563"/>
          </a:xfrm>
        </p:spPr>
        <p:txBody>
          <a:bodyPr/>
          <a:lstStyle/>
          <a:p>
            <a:r>
              <a:rPr lang="en-AU" err="1"/>
              <a:t>EpiCentre</a:t>
            </a:r>
            <a:r>
              <a:rPr lang="en-AU"/>
              <a:t> background</a:t>
            </a:r>
          </a:p>
        </p:txBody>
      </p:sp>
      <p:sp>
        <p:nvSpPr>
          <p:cNvPr id="3" name="Content Placeholder 2">
            <a:extLst>
              <a:ext uri="{FF2B5EF4-FFF2-40B4-BE49-F238E27FC236}">
                <a16:creationId xmlns:a16="http://schemas.microsoft.com/office/drawing/2014/main" id="{6C538DD1-D7C7-C9C1-CC92-5ABA745B1707}"/>
              </a:ext>
            </a:extLst>
          </p:cNvPr>
          <p:cNvSpPr>
            <a:spLocks noGrp="1"/>
          </p:cNvSpPr>
          <p:nvPr>
            <p:ph idx="1"/>
          </p:nvPr>
        </p:nvSpPr>
        <p:spPr>
          <a:xfrm>
            <a:off x="808705" y="1146925"/>
            <a:ext cx="7662056" cy="5486399"/>
          </a:xfrm>
        </p:spPr>
        <p:txBody>
          <a:bodyPr>
            <a:normAutofit/>
          </a:bodyPr>
          <a:lstStyle/>
          <a:p>
            <a:r>
              <a:rPr lang="en-AU" sz="2000" dirty="0"/>
              <a:t>Partnership between Adelaide Medical School, CALHN and SAHMRI</a:t>
            </a:r>
          </a:p>
          <a:p>
            <a:r>
              <a:rPr lang="en-AU" sz="2000" dirty="0"/>
              <a:t>Aims</a:t>
            </a:r>
          </a:p>
          <a:p>
            <a:pPr lvl="1"/>
            <a:r>
              <a:rPr lang="en-AU" sz="1800" dirty="0"/>
              <a:t>grow research and research translation on CALHN campuses; </a:t>
            </a:r>
          </a:p>
          <a:p>
            <a:pPr lvl="1"/>
            <a:r>
              <a:rPr lang="en-AU" sz="1800" dirty="0"/>
              <a:t>support clinical researchers with advice, training and mentorship; and </a:t>
            </a:r>
          </a:p>
          <a:p>
            <a:pPr lvl="1"/>
            <a:r>
              <a:rPr lang="en-AU" sz="1800" dirty="0"/>
              <a:t>improve health service delivery through data-driven insights.</a:t>
            </a:r>
          </a:p>
          <a:p>
            <a:r>
              <a:rPr lang="en-AU" sz="2000" dirty="0"/>
              <a:t>Activities</a:t>
            </a:r>
          </a:p>
          <a:p>
            <a:pPr lvl="1"/>
            <a:r>
              <a:rPr lang="en-AU" sz="1800" dirty="0"/>
              <a:t>Intrinsic projects</a:t>
            </a:r>
          </a:p>
          <a:p>
            <a:pPr lvl="1"/>
            <a:r>
              <a:rPr lang="en-AU" sz="1800" dirty="0"/>
              <a:t>Support for external projects (advice / design / analyses)</a:t>
            </a:r>
          </a:p>
          <a:p>
            <a:pPr lvl="1"/>
            <a:r>
              <a:rPr lang="en-AU" sz="1800" dirty="0"/>
              <a:t>Capacity development</a:t>
            </a:r>
          </a:p>
          <a:p>
            <a:pPr lvl="2"/>
            <a:r>
              <a:rPr lang="en-AU" sz="1600" dirty="0"/>
              <a:t>Education and training</a:t>
            </a:r>
          </a:p>
          <a:p>
            <a:pPr marL="0" indent="0">
              <a:buNone/>
            </a:pPr>
            <a:r>
              <a:rPr lang="en-AU" sz="2000" dirty="0"/>
              <a:t>Web: </a:t>
            </a:r>
            <a:r>
              <a:rPr lang="en-AU" sz="2000" dirty="0">
                <a:hlinkClick r:id="rId2"/>
              </a:rPr>
              <a:t>https://centraladelaide.health.sa.gov.au/epicentre</a:t>
            </a:r>
            <a:r>
              <a:rPr lang="en-AU" sz="2000" dirty="0"/>
              <a:t> </a:t>
            </a:r>
          </a:p>
        </p:txBody>
      </p:sp>
      <p:pic>
        <p:nvPicPr>
          <p:cNvPr id="1026" name="Picture 2">
            <a:extLst>
              <a:ext uri="{FF2B5EF4-FFF2-40B4-BE49-F238E27FC236}">
                <a16:creationId xmlns:a16="http://schemas.microsoft.com/office/drawing/2014/main" id="{D14AE400-A4D8-6D96-C732-1EBFF14D1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1391" y="136188"/>
            <a:ext cx="2745503" cy="2745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982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DCBEA-57AD-143D-AEB9-3572C1D8AEBE}"/>
              </a:ext>
            </a:extLst>
          </p:cNvPr>
          <p:cNvSpPr>
            <a:spLocks noGrp="1"/>
          </p:cNvSpPr>
          <p:nvPr>
            <p:ph type="title"/>
          </p:nvPr>
        </p:nvSpPr>
        <p:spPr/>
        <p:txBody>
          <a:bodyPr/>
          <a:lstStyle/>
          <a:p>
            <a:r>
              <a:rPr lang="en-AU" dirty="0"/>
              <a:t>Testing agreement (reliability)</a:t>
            </a:r>
          </a:p>
        </p:txBody>
      </p:sp>
      <p:sp>
        <p:nvSpPr>
          <p:cNvPr id="3" name="Content Placeholder 2">
            <a:extLst>
              <a:ext uri="{FF2B5EF4-FFF2-40B4-BE49-F238E27FC236}">
                <a16:creationId xmlns:a16="http://schemas.microsoft.com/office/drawing/2014/main" id="{CDB9EB98-4D46-8788-05FC-3CC24660439C}"/>
              </a:ext>
            </a:extLst>
          </p:cNvPr>
          <p:cNvSpPr>
            <a:spLocks noGrp="1"/>
          </p:cNvSpPr>
          <p:nvPr>
            <p:ph sz="half" idx="1"/>
          </p:nvPr>
        </p:nvSpPr>
        <p:spPr/>
        <p:txBody>
          <a:bodyPr>
            <a:normAutofit/>
          </a:bodyPr>
          <a:lstStyle/>
          <a:p>
            <a:r>
              <a:rPr lang="en-AU" dirty="0"/>
              <a:t>Categorical</a:t>
            </a:r>
          </a:p>
          <a:p>
            <a:pPr lvl="1"/>
            <a:r>
              <a:rPr lang="en-AU" dirty="0"/>
              <a:t>Cohen’s Kappa</a:t>
            </a:r>
          </a:p>
          <a:p>
            <a:pPr lvl="1"/>
            <a:endParaRPr lang="en-AU" dirty="0"/>
          </a:p>
        </p:txBody>
      </p:sp>
      <p:sp>
        <p:nvSpPr>
          <p:cNvPr id="10" name="Content Placeholder 9">
            <a:extLst>
              <a:ext uri="{FF2B5EF4-FFF2-40B4-BE49-F238E27FC236}">
                <a16:creationId xmlns:a16="http://schemas.microsoft.com/office/drawing/2014/main" id="{87201518-206B-B63D-303C-7D7125BB460E}"/>
              </a:ext>
            </a:extLst>
          </p:cNvPr>
          <p:cNvSpPr>
            <a:spLocks noGrp="1"/>
          </p:cNvSpPr>
          <p:nvPr>
            <p:ph sz="half" idx="2"/>
          </p:nvPr>
        </p:nvSpPr>
        <p:spPr>
          <a:xfrm>
            <a:off x="5865778" y="1690688"/>
            <a:ext cx="5856051" cy="4231431"/>
          </a:xfrm>
        </p:spPr>
        <p:txBody>
          <a:bodyPr>
            <a:normAutofit/>
          </a:bodyPr>
          <a:lstStyle/>
          <a:p>
            <a:r>
              <a:rPr lang="en-AU" dirty="0"/>
              <a:t>Agreement=(20+15/50)=0.7</a:t>
            </a:r>
          </a:p>
          <a:p>
            <a:pPr lvl="1"/>
            <a:r>
              <a:rPr lang="en-AU" dirty="0"/>
              <a:t>Expected agreement for Yes =0.5*0.6 = 0.3</a:t>
            </a:r>
          </a:p>
          <a:p>
            <a:pPr lvl="1"/>
            <a:r>
              <a:rPr lang="en-AU" dirty="0"/>
              <a:t>Expected agreement for No = 0.5*0.4 = 0.2</a:t>
            </a:r>
          </a:p>
          <a:p>
            <a:r>
              <a:rPr lang="en-AU" dirty="0"/>
              <a:t>Kappa=0.4</a:t>
            </a:r>
          </a:p>
          <a:p>
            <a:pPr lvl="1"/>
            <a:r>
              <a:rPr lang="en-AU" dirty="0"/>
              <a:t>0=nil, 1=perfect</a:t>
            </a:r>
          </a:p>
          <a:p>
            <a:pPr lvl="1"/>
            <a:endParaRPr lang="en-AU" dirty="0"/>
          </a:p>
        </p:txBody>
      </p:sp>
      <p:graphicFrame>
        <p:nvGraphicFramePr>
          <p:cNvPr id="9" name="Table 8">
            <a:extLst>
              <a:ext uri="{FF2B5EF4-FFF2-40B4-BE49-F238E27FC236}">
                <a16:creationId xmlns:a16="http://schemas.microsoft.com/office/drawing/2014/main" id="{6C2C9465-9937-CCC6-B92B-BED6F91566EC}"/>
              </a:ext>
            </a:extLst>
          </p:cNvPr>
          <p:cNvGraphicFramePr>
            <a:graphicFrameLocks noGrp="1"/>
          </p:cNvGraphicFramePr>
          <p:nvPr/>
        </p:nvGraphicFramePr>
        <p:xfrm>
          <a:off x="915238" y="3506874"/>
          <a:ext cx="4731936" cy="1764204"/>
        </p:xfrm>
        <a:graphic>
          <a:graphicData uri="http://schemas.openxmlformats.org/drawingml/2006/table">
            <a:tbl>
              <a:tblPr>
                <a:tableStyleId>{5C22544A-7EE6-4342-B048-85BDC9FD1C3A}</a:tableStyleId>
              </a:tblPr>
              <a:tblGrid>
                <a:gridCol w="1880895">
                  <a:extLst>
                    <a:ext uri="{9D8B030D-6E8A-4147-A177-3AD203B41FA5}">
                      <a16:colId xmlns:a16="http://schemas.microsoft.com/office/drawing/2014/main" val="3584531868"/>
                    </a:ext>
                  </a:extLst>
                </a:gridCol>
                <a:gridCol w="950347">
                  <a:extLst>
                    <a:ext uri="{9D8B030D-6E8A-4147-A177-3AD203B41FA5}">
                      <a16:colId xmlns:a16="http://schemas.microsoft.com/office/drawing/2014/main" val="538494287"/>
                    </a:ext>
                  </a:extLst>
                </a:gridCol>
                <a:gridCol w="950347">
                  <a:extLst>
                    <a:ext uri="{9D8B030D-6E8A-4147-A177-3AD203B41FA5}">
                      <a16:colId xmlns:a16="http://schemas.microsoft.com/office/drawing/2014/main" val="3840155663"/>
                    </a:ext>
                  </a:extLst>
                </a:gridCol>
                <a:gridCol w="950347">
                  <a:extLst>
                    <a:ext uri="{9D8B030D-6E8A-4147-A177-3AD203B41FA5}">
                      <a16:colId xmlns:a16="http://schemas.microsoft.com/office/drawing/2014/main" val="3520212178"/>
                    </a:ext>
                  </a:extLst>
                </a:gridCol>
              </a:tblGrid>
              <a:tr h="441051">
                <a:tc>
                  <a:txBody>
                    <a:bodyPr/>
                    <a:lstStyle/>
                    <a:p>
                      <a:pPr algn="l" fontAlgn="b"/>
                      <a:r>
                        <a:rPr lang="en-AU" sz="2400" u="none" strike="noStrike">
                          <a:effectLst/>
                        </a:rPr>
                        <a:t>Observer A | B</a:t>
                      </a:r>
                      <a:endParaRPr lang="en-AU" sz="24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AU" sz="2400" u="none" strike="noStrike">
                          <a:effectLst/>
                        </a:rPr>
                        <a:t>Yes</a:t>
                      </a:r>
                      <a:endParaRPr lang="en-AU" sz="24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AU" sz="2400" u="none" strike="noStrike">
                          <a:effectLst/>
                        </a:rPr>
                        <a:t>No</a:t>
                      </a:r>
                      <a:endParaRPr lang="en-AU" sz="24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AU" sz="2400" u="none" strike="noStrike">
                          <a:effectLst/>
                        </a:rPr>
                        <a:t>Total</a:t>
                      </a:r>
                      <a:endParaRPr lang="en-AU" sz="2400" b="1"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433126159"/>
                  </a:ext>
                </a:extLst>
              </a:tr>
              <a:tr h="441051">
                <a:tc>
                  <a:txBody>
                    <a:bodyPr/>
                    <a:lstStyle/>
                    <a:p>
                      <a:pPr algn="l" fontAlgn="b"/>
                      <a:r>
                        <a:rPr lang="en-AU" sz="2400" u="none" strike="noStrike">
                          <a:effectLst/>
                        </a:rPr>
                        <a:t>Yes</a:t>
                      </a:r>
                      <a:endParaRPr lang="en-AU" sz="2400" b="1"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AU" sz="2400" u="none" strike="noStrike" dirty="0">
                          <a:effectLst/>
                        </a:rPr>
                        <a:t>20</a:t>
                      </a:r>
                      <a:endParaRPr lang="en-AU" sz="2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AU" sz="2400" u="none" strike="noStrike" dirty="0">
                          <a:effectLst/>
                        </a:rPr>
                        <a:t>5</a:t>
                      </a:r>
                      <a:endParaRPr lang="en-AU" sz="2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AU" sz="2400" u="none" strike="noStrike">
                          <a:effectLst/>
                        </a:rPr>
                        <a:t>25</a:t>
                      </a:r>
                      <a:endParaRPr lang="en-AU" sz="2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707732561"/>
                  </a:ext>
                </a:extLst>
              </a:tr>
              <a:tr h="441051">
                <a:tc>
                  <a:txBody>
                    <a:bodyPr/>
                    <a:lstStyle/>
                    <a:p>
                      <a:pPr algn="l" fontAlgn="b"/>
                      <a:r>
                        <a:rPr lang="en-AU" sz="2400" u="none" strike="noStrike" dirty="0">
                          <a:effectLst/>
                        </a:rPr>
                        <a:t>No</a:t>
                      </a:r>
                      <a:endParaRPr lang="en-AU" sz="2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AU" sz="2400" u="none" strike="noStrike" dirty="0">
                          <a:effectLst/>
                        </a:rPr>
                        <a:t>10</a:t>
                      </a:r>
                      <a:endParaRPr lang="en-AU" sz="2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AU" sz="2400" u="none" strike="noStrike" dirty="0">
                          <a:effectLst/>
                        </a:rPr>
                        <a:t>15</a:t>
                      </a:r>
                      <a:endParaRPr lang="en-AU" sz="2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AU" sz="2400" u="none" strike="noStrike">
                          <a:effectLst/>
                        </a:rPr>
                        <a:t>25</a:t>
                      </a:r>
                      <a:endParaRPr lang="en-AU" sz="2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02585684"/>
                  </a:ext>
                </a:extLst>
              </a:tr>
              <a:tr h="441051">
                <a:tc>
                  <a:txBody>
                    <a:bodyPr/>
                    <a:lstStyle/>
                    <a:p>
                      <a:pPr algn="l" fontAlgn="b"/>
                      <a:r>
                        <a:rPr lang="en-AU" sz="2400" u="none" strike="noStrike">
                          <a:effectLst/>
                        </a:rPr>
                        <a:t>Total</a:t>
                      </a:r>
                      <a:endParaRPr lang="en-AU" sz="2400" b="1"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AU" sz="2400" u="none" strike="noStrike">
                          <a:effectLst/>
                        </a:rPr>
                        <a:t>30</a:t>
                      </a:r>
                      <a:endParaRPr lang="en-AU" sz="2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AU" sz="2400" u="none" strike="noStrike">
                          <a:effectLst/>
                        </a:rPr>
                        <a:t>20</a:t>
                      </a:r>
                      <a:endParaRPr lang="en-AU" sz="2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AU" sz="2400" u="none" strike="noStrike" dirty="0">
                          <a:effectLst/>
                        </a:rPr>
                        <a:t>50</a:t>
                      </a:r>
                      <a:endParaRPr lang="en-AU" sz="2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034345608"/>
                  </a:ext>
                </a:extLst>
              </a:tr>
            </a:tbl>
          </a:graphicData>
        </a:graphic>
      </p:graphicFrame>
      <p:sp>
        <p:nvSpPr>
          <p:cNvPr id="4" name="Footer Placeholder 3">
            <a:extLst>
              <a:ext uri="{FF2B5EF4-FFF2-40B4-BE49-F238E27FC236}">
                <a16:creationId xmlns:a16="http://schemas.microsoft.com/office/drawing/2014/main" id="{0E29B07B-0E4B-BDE8-CBA5-3F10D7F46938}"/>
              </a:ext>
            </a:extLst>
          </p:cNvPr>
          <p:cNvSpPr>
            <a:spLocks noGrp="1"/>
          </p:cNvSpPr>
          <p:nvPr>
            <p:ph type="ftr" sz="quarter" idx="11"/>
          </p:nvPr>
        </p:nvSpPr>
        <p:spPr>
          <a:xfrm>
            <a:off x="838200" y="6356350"/>
            <a:ext cx="4114800" cy="365125"/>
          </a:xfrm>
        </p:spPr>
        <p:txBody>
          <a:bodyPr/>
          <a:lstStyle/>
          <a:p>
            <a:r>
              <a:rPr lang="en-US"/>
              <a:t>Diagnostic Tests Workshop 5 March 2025</a:t>
            </a:r>
            <a:endParaRPr lang="en-AU"/>
          </a:p>
        </p:txBody>
      </p:sp>
    </p:spTree>
    <p:extLst>
      <p:ext uri="{BB962C8B-B14F-4D97-AF65-F5344CB8AC3E}">
        <p14:creationId xmlns:p14="http://schemas.microsoft.com/office/powerpoint/2010/main" val="911907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41A61-383D-FDB3-EF61-37BFB6F980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4B3044-E511-F7BA-7FAC-519832587016}"/>
              </a:ext>
            </a:extLst>
          </p:cNvPr>
          <p:cNvSpPr>
            <a:spLocks noGrp="1"/>
          </p:cNvSpPr>
          <p:nvPr>
            <p:ph type="title"/>
          </p:nvPr>
        </p:nvSpPr>
        <p:spPr/>
        <p:txBody>
          <a:bodyPr/>
          <a:lstStyle/>
          <a:p>
            <a:r>
              <a:rPr lang="en-AU" dirty="0"/>
              <a:t>I have a new test….</a:t>
            </a:r>
          </a:p>
        </p:txBody>
      </p:sp>
      <p:sp>
        <p:nvSpPr>
          <p:cNvPr id="5" name="Footer Placeholder 4">
            <a:extLst>
              <a:ext uri="{FF2B5EF4-FFF2-40B4-BE49-F238E27FC236}">
                <a16:creationId xmlns:a16="http://schemas.microsoft.com/office/drawing/2014/main" id="{F543B303-A2D6-F72C-1F64-40CC0EF5093F}"/>
              </a:ext>
            </a:extLst>
          </p:cNvPr>
          <p:cNvSpPr>
            <a:spLocks noGrp="1"/>
          </p:cNvSpPr>
          <p:nvPr>
            <p:ph type="ftr" sz="quarter" idx="11"/>
          </p:nvPr>
        </p:nvSpPr>
        <p:spPr/>
        <p:txBody>
          <a:bodyPr/>
          <a:lstStyle/>
          <a:p>
            <a:r>
              <a:rPr lang="en-US"/>
              <a:t>Diagnostic Tests Workshop 5 March 2025</a:t>
            </a:r>
            <a:endParaRPr lang="en-AU"/>
          </a:p>
        </p:txBody>
      </p:sp>
      <p:pic>
        <p:nvPicPr>
          <p:cNvPr id="6" name="Picture 5">
            <a:extLst>
              <a:ext uri="{FF2B5EF4-FFF2-40B4-BE49-F238E27FC236}">
                <a16:creationId xmlns:a16="http://schemas.microsoft.com/office/drawing/2014/main" id="{8434E8B8-4C75-8E59-0E4E-71C4729E6090}"/>
              </a:ext>
            </a:extLst>
          </p:cNvPr>
          <p:cNvPicPr>
            <a:picLocks noChangeAspect="1"/>
          </p:cNvPicPr>
          <p:nvPr/>
        </p:nvPicPr>
        <p:blipFill>
          <a:blip r:embed="rId3"/>
          <a:stretch>
            <a:fillRect/>
          </a:stretch>
        </p:blipFill>
        <p:spPr>
          <a:xfrm>
            <a:off x="9306688" y="1313656"/>
            <a:ext cx="2562257" cy="3726099"/>
          </a:xfrm>
          <a:prstGeom prst="rect">
            <a:avLst/>
          </a:prstGeom>
        </p:spPr>
      </p:pic>
      <p:pic>
        <p:nvPicPr>
          <p:cNvPr id="12" name="Picture 11">
            <a:extLst>
              <a:ext uri="{FF2B5EF4-FFF2-40B4-BE49-F238E27FC236}">
                <a16:creationId xmlns:a16="http://schemas.microsoft.com/office/drawing/2014/main" id="{AB584351-82BE-1F0B-E3E9-42353768B14D}"/>
              </a:ext>
            </a:extLst>
          </p:cNvPr>
          <p:cNvPicPr>
            <a:picLocks noChangeAspect="1"/>
          </p:cNvPicPr>
          <p:nvPr/>
        </p:nvPicPr>
        <p:blipFill>
          <a:blip r:embed="rId4"/>
          <a:stretch>
            <a:fillRect/>
          </a:stretch>
        </p:blipFill>
        <p:spPr>
          <a:xfrm>
            <a:off x="771857" y="1577289"/>
            <a:ext cx="5247943" cy="4528325"/>
          </a:xfrm>
          <a:prstGeom prst="rect">
            <a:avLst/>
          </a:prstGeom>
        </p:spPr>
      </p:pic>
      <p:pic>
        <p:nvPicPr>
          <p:cNvPr id="3074" name="Picture 2" descr="Image result for Wright peak flow meter">
            <a:extLst>
              <a:ext uri="{FF2B5EF4-FFF2-40B4-BE49-F238E27FC236}">
                <a16:creationId xmlns:a16="http://schemas.microsoft.com/office/drawing/2014/main" id="{C768BE35-6A5A-92C2-B699-F0D416817C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0287" y="2128838"/>
            <a:ext cx="2743168" cy="274316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052CC43-6B14-D601-D172-92007AD86D5C}"/>
              </a:ext>
            </a:extLst>
          </p:cNvPr>
          <p:cNvSpPr txBox="1"/>
          <p:nvPr/>
        </p:nvSpPr>
        <p:spPr>
          <a:xfrm>
            <a:off x="7258050" y="5505450"/>
            <a:ext cx="4095750" cy="600164"/>
          </a:xfrm>
          <a:prstGeom prst="rect">
            <a:avLst/>
          </a:prstGeom>
          <a:noFill/>
        </p:spPr>
        <p:txBody>
          <a:bodyPr wrap="square" rtlCol="0">
            <a:spAutoFit/>
          </a:bodyPr>
          <a:lstStyle/>
          <a:p>
            <a:r>
              <a:rPr lang="en-AU" sz="1100" dirty="0">
                <a:effectLst/>
                <a:latin typeface="Aptos" panose="020B0004020202020204" pitchFamily="34" charset="0"/>
                <a:ea typeface="Aptos" panose="020B0004020202020204" pitchFamily="34" charset="0"/>
                <a:cs typeface="Times New Roman" panose="02020603050405020304" pitchFamily="18" charset="0"/>
              </a:rPr>
              <a:t>Bland, J.M. and D.G. Altman, </a:t>
            </a:r>
            <a:r>
              <a:rPr lang="en-AU" sz="1100" i="1" dirty="0">
                <a:effectLst/>
                <a:latin typeface="Aptos" panose="020B0004020202020204" pitchFamily="34" charset="0"/>
                <a:ea typeface="Aptos" panose="020B0004020202020204" pitchFamily="34" charset="0"/>
                <a:cs typeface="Times New Roman" panose="02020603050405020304" pitchFamily="18" charset="0"/>
              </a:rPr>
              <a:t>Statistical methods for assessing agreement between two methods of clinical measurement.</a:t>
            </a:r>
            <a:r>
              <a:rPr lang="en-AU" sz="1100" dirty="0">
                <a:effectLst/>
                <a:latin typeface="Aptos" panose="020B0004020202020204" pitchFamily="34" charset="0"/>
                <a:ea typeface="Aptos" panose="020B0004020202020204" pitchFamily="34" charset="0"/>
                <a:cs typeface="Times New Roman" panose="02020603050405020304" pitchFamily="18" charset="0"/>
              </a:rPr>
              <a:t> Lancet, 1986. </a:t>
            </a:r>
            <a:r>
              <a:rPr lang="en-AU" sz="1100" b="1" dirty="0">
                <a:effectLst/>
                <a:latin typeface="Aptos" panose="020B0004020202020204" pitchFamily="34" charset="0"/>
                <a:ea typeface="Aptos" panose="020B0004020202020204" pitchFamily="34" charset="0"/>
                <a:cs typeface="Times New Roman" panose="02020603050405020304" pitchFamily="18" charset="0"/>
              </a:rPr>
              <a:t>1</a:t>
            </a:r>
            <a:r>
              <a:rPr lang="en-AU" sz="1100" dirty="0">
                <a:effectLst/>
                <a:latin typeface="Aptos" panose="020B0004020202020204" pitchFamily="34" charset="0"/>
                <a:ea typeface="Aptos" panose="020B0004020202020204" pitchFamily="34" charset="0"/>
                <a:cs typeface="Times New Roman" panose="02020603050405020304" pitchFamily="18" charset="0"/>
              </a:rPr>
              <a:t>(8476): p. 307-10.</a:t>
            </a:r>
            <a:endParaRPr lang="en-AU" sz="1100" dirty="0"/>
          </a:p>
        </p:txBody>
      </p:sp>
    </p:spTree>
    <p:extLst>
      <p:ext uri="{BB962C8B-B14F-4D97-AF65-F5344CB8AC3E}">
        <p14:creationId xmlns:p14="http://schemas.microsoft.com/office/powerpoint/2010/main" val="563339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A17BD-8C4D-07F8-1D4A-8BA49D5EB141}"/>
              </a:ext>
            </a:extLst>
          </p:cNvPr>
          <p:cNvSpPr>
            <a:spLocks noGrp="1"/>
          </p:cNvSpPr>
          <p:nvPr>
            <p:ph type="title"/>
          </p:nvPr>
        </p:nvSpPr>
        <p:spPr/>
        <p:txBody>
          <a:bodyPr/>
          <a:lstStyle/>
          <a:p>
            <a:r>
              <a:rPr lang="en-AU" dirty="0"/>
              <a:t>Continuous variables</a:t>
            </a:r>
          </a:p>
        </p:txBody>
      </p:sp>
      <p:sp>
        <p:nvSpPr>
          <p:cNvPr id="3" name="Content Placeholder 2">
            <a:extLst>
              <a:ext uri="{FF2B5EF4-FFF2-40B4-BE49-F238E27FC236}">
                <a16:creationId xmlns:a16="http://schemas.microsoft.com/office/drawing/2014/main" id="{1875A73E-1A7D-4B84-4760-EBF7F39F0DD9}"/>
              </a:ext>
            </a:extLst>
          </p:cNvPr>
          <p:cNvSpPr>
            <a:spLocks noGrp="1"/>
          </p:cNvSpPr>
          <p:nvPr>
            <p:ph sz="half" idx="1"/>
          </p:nvPr>
        </p:nvSpPr>
        <p:spPr/>
        <p:txBody>
          <a:bodyPr/>
          <a:lstStyle/>
          <a:p>
            <a:r>
              <a:rPr lang="en-AU" dirty="0"/>
              <a:t>Graphically and statistically show bias and reproducibility</a:t>
            </a:r>
          </a:p>
        </p:txBody>
      </p:sp>
      <p:sp>
        <p:nvSpPr>
          <p:cNvPr id="4" name="Content Placeholder 3">
            <a:extLst>
              <a:ext uri="{FF2B5EF4-FFF2-40B4-BE49-F238E27FC236}">
                <a16:creationId xmlns:a16="http://schemas.microsoft.com/office/drawing/2014/main" id="{AA3209E9-5F47-2519-EEC4-46EB383F9DF9}"/>
              </a:ext>
            </a:extLst>
          </p:cNvPr>
          <p:cNvSpPr>
            <a:spLocks noGrp="1"/>
          </p:cNvSpPr>
          <p:nvPr>
            <p:ph sz="half" idx="2"/>
          </p:nvPr>
        </p:nvSpPr>
        <p:spPr/>
        <p:txBody>
          <a:bodyPr/>
          <a:lstStyle/>
          <a:p>
            <a:endParaRPr lang="en-AU"/>
          </a:p>
        </p:txBody>
      </p:sp>
      <p:pic>
        <p:nvPicPr>
          <p:cNvPr id="8" name="Picture 7">
            <a:extLst>
              <a:ext uri="{FF2B5EF4-FFF2-40B4-BE49-F238E27FC236}">
                <a16:creationId xmlns:a16="http://schemas.microsoft.com/office/drawing/2014/main" id="{1B9ACB5F-5356-6C24-6C9B-04F981159935}"/>
              </a:ext>
            </a:extLst>
          </p:cNvPr>
          <p:cNvPicPr>
            <a:picLocks noChangeAspect="1"/>
          </p:cNvPicPr>
          <p:nvPr/>
        </p:nvPicPr>
        <p:blipFill>
          <a:blip r:embed="rId3"/>
          <a:stretch>
            <a:fillRect/>
          </a:stretch>
        </p:blipFill>
        <p:spPr>
          <a:xfrm>
            <a:off x="372366" y="2596875"/>
            <a:ext cx="5181599" cy="3492360"/>
          </a:xfrm>
          <a:prstGeom prst="rect">
            <a:avLst/>
          </a:prstGeom>
        </p:spPr>
      </p:pic>
      <p:pic>
        <p:nvPicPr>
          <p:cNvPr id="10" name="Picture 9">
            <a:extLst>
              <a:ext uri="{FF2B5EF4-FFF2-40B4-BE49-F238E27FC236}">
                <a16:creationId xmlns:a16="http://schemas.microsoft.com/office/drawing/2014/main" id="{950751AF-D56D-31F6-3A1F-2B6667EC2963}"/>
              </a:ext>
            </a:extLst>
          </p:cNvPr>
          <p:cNvPicPr>
            <a:picLocks noChangeAspect="1"/>
          </p:cNvPicPr>
          <p:nvPr/>
        </p:nvPicPr>
        <p:blipFill>
          <a:blip r:embed="rId4"/>
          <a:stretch>
            <a:fillRect/>
          </a:stretch>
        </p:blipFill>
        <p:spPr>
          <a:xfrm>
            <a:off x="6591300" y="2857346"/>
            <a:ext cx="4171950" cy="3319617"/>
          </a:xfrm>
          <a:prstGeom prst="rect">
            <a:avLst/>
          </a:prstGeom>
        </p:spPr>
      </p:pic>
      <p:sp>
        <p:nvSpPr>
          <p:cNvPr id="5" name="Footer Placeholder 4">
            <a:extLst>
              <a:ext uri="{FF2B5EF4-FFF2-40B4-BE49-F238E27FC236}">
                <a16:creationId xmlns:a16="http://schemas.microsoft.com/office/drawing/2014/main" id="{6DEE9864-8760-6E62-F73D-AB34E0B1E1B4}"/>
              </a:ext>
            </a:extLst>
          </p:cNvPr>
          <p:cNvSpPr>
            <a:spLocks noGrp="1"/>
          </p:cNvSpPr>
          <p:nvPr>
            <p:ph type="ftr" sz="quarter" idx="11"/>
          </p:nvPr>
        </p:nvSpPr>
        <p:spPr>
          <a:xfrm>
            <a:off x="838200" y="6356350"/>
            <a:ext cx="4114800" cy="365125"/>
          </a:xfrm>
        </p:spPr>
        <p:txBody>
          <a:bodyPr/>
          <a:lstStyle/>
          <a:p>
            <a:r>
              <a:rPr lang="en-US"/>
              <a:t>Diagnostic Tests Workshop 5 March 2025</a:t>
            </a:r>
            <a:endParaRPr lang="en-AU"/>
          </a:p>
        </p:txBody>
      </p:sp>
    </p:spTree>
    <p:extLst>
      <p:ext uri="{BB962C8B-B14F-4D97-AF65-F5344CB8AC3E}">
        <p14:creationId xmlns:p14="http://schemas.microsoft.com/office/powerpoint/2010/main" val="163073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88E56-AA24-8CC0-FCB5-8573254A5366}"/>
              </a:ext>
            </a:extLst>
          </p:cNvPr>
          <p:cNvSpPr>
            <a:spLocks noGrp="1"/>
          </p:cNvSpPr>
          <p:nvPr>
            <p:ph type="title"/>
          </p:nvPr>
        </p:nvSpPr>
        <p:spPr/>
        <p:txBody>
          <a:bodyPr/>
          <a:lstStyle/>
          <a:p>
            <a:r>
              <a:rPr lang="en-US" dirty="0"/>
              <a:t>Kidney Centre</a:t>
            </a:r>
            <a:endParaRPr lang="en-AU" dirty="0"/>
          </a:p>
        </p:txBody>
      </p:sp>
      <p:sp>
        <p:nvSpPr>
          <p:cNvPr id="3" name="Content Placeholder 2">
            <a:extLst>
              <a:ext uri="{FF2B5EF4-FFF2-40B4-BE49-F238E27FC236}">
                <a16:creationId xmlns:a16="http://schemas.microsoft.com/office/drawing/2014/main" id="{BBA9D378-41B4-8F9D-F9B6-BCBA8BAF1EC2}"/>
              </a:ext>
            </a:extLst>
          </p:cNvPr>
          <p:cNvSpPr>
            <a:spLocks noGrp="1"/>
          </p:cNvSpPr>
          <p:nvPr>
            <p:ph idx="1"/>
          </p:nvPr>
        </p:nvSpPr>
        <p:spPr>
          <a:xfrm>
            <a:off x="838200" y="1825625"/>
            <a:ext cx="6720191" cy="4351338"/>
          </a:xfrm>
        </p:spPr>
        <p:txBody>
          <a:bodyPr/>
          <a:lstStyle/>
          <a:p>
            <a:r>
              <a:rPr lang="en-AU" dirty="0"/>
              <a:t>How well do GFR estimations predict true GFR in people with diabetes?</a:t>
            </a:r>
          </a:p>
          <a:p>
            <a:r>
              <a:rPr lang="en-AU" dirty="0"/>
              <a:t>1189 people with Type 2 diabetes, all with DTPA measured GFR and serum creatinine concentration </a:t>
            </a:r>
          </a:p>
        </p:txBody>
      </p:sp>
      <p:pic>
        <p:nvPicPr>
          <p:cNvPr id="5" name="Picture 4">
            <a:extLst>
              <a:ext uri="{FF2B5EF4-FFF2-40B4-BE49-F238E27FC236}">
                <a16:creationId xmlns:a16="http://schemas.microsoft.com/office/drawing/2014/main" id="{96BA2F2E-6FD0-8666-A054-337FFAD300B0}"/>
              </a:ext>
            </a:extLst>
          </p:cNvPr>
          <p:cNvPicPr>
            <a:picLocks noChangeAspect="1"/>
          </p:cNvPicPr>
          <p:nvPr/>
        </p:nvPicPr>
        <p:blipFill>
          <a:blip r:embed="rId2"/>
          <a:stretch>
            <a:fillRect/>
          </a:stretch>
        </p:blipFill>
        <p:spPr>
          <a:xfrm>
            <a:off x="8522584" y="1690687"/>
            <a:ext cx="2956054" cy="4027405"/>
          </a:xfrm>
          <a:prstGeom prst="rect">
            <a:avLst/>
          </a:prstGeom>
        </p:spPr>
      </p:pic>
      <p:sp>
        <p:nvSpPr>
          <p:cNvPr id="6" name="TextBox 5">
            <a:extLst>
              <a:ext uri="{FF2B5EF4-FFF2-40B4-BE49-F238E27FC236}">
                <a16:creationId xmlns:a16="http://schemas.microsoft.com/office/drawing/2014/main" id="{5622CB08-C771-D907-CDF9-39DEED696889}"/>
              </a:ext>
            </a:extLst>
          </p:cNvPr>
          <p:cNvSpPr txBox="1"/>
          <p:nvPr/>
        </p:nvSpPr>
        <p:spPr>
          <a:xfrm>
            <a:off x="1150295" y="5502648"/>
            <a:ext cx="6096000" cy="430887"/>
          </a:xfrm>
          <a:prstGeom prst="rect">
            <a:avLst/>
          </a:prstGeom>
          <a:noFill/>
        </p:spPr>
        <p:txBody>
          <a:bodyPr wrap="square">
            <a:spAutoFit/>
          </a:bodyPr>
          <a:lstStyle/>
          <a:p>
            <a:r>
              <a:rPr lang="en-US" altLang="en-US" sz="1100" i="1" dirty="0">
                <a:solidFill>
                  <a:srgbClr val="333333"/>
                </a:solidFill>
              </a:rPr>
              <a:t>J Clin Endocrinol </a:t>
            </a:r>
            <a:r>
              <a:rPr lang="en-US" altLang="en-US" sz="1100" i="1" dirty="0" err="1">
                <a:solidFill>
                  <a:srgbClr val="333333"/>
                </a:solidFill>
              </a:rPr>
              <a:t>Metab</a:t>
            </a:r>
            <a:r>
              <a:rPr lang="en-US" altLang="en-US" sz="1100" dirty="0">
                <a:solidFill>
                  <a:srgbClr val="333333"/>
                </a:solidFill>
              </a:rPr>
              <a:t>, Volume 106, Issue 1, January 2021, Pages e61–e73, </a:t>
            </a:r>
            <a:r>
              <a:rPr lang="en-US" altLang="en-US" sz="1100" dirty="0">
                <a:solidFill>
                  <a:srgbClr val="333333"/>
                </a:solidFill>
                <a:hlinkClick r:id="rId3"/>
              </a:rPr>
              <a:t>https://doi.org/10.1210/clinem/dgaa722</a:t>
            </a:r>
            <a:endParaRPr lang="en-AU" sz="1100" dirty="0"/>
          </a:p>
        </p:txBody>
      </p:sp>
      <p:sp>
        <p:nvSpPr>
          <p:cNvPr id="4" name="Footer Placeholder 3">
            <a:extLst>
              <a:ext uri="{FF2B5EF4-FFF2-40B4-BE49-F238E27FC236}">
                <a16:creationId xmlns:a16="http://schemas.microsoft.com/office/drawing/2014/main" id="{A7C1BE68-FD94-1B0A-1B0C-FD609F137900}"/>
              </a:ext>
            </a:extLst>
          </p:cNvPr>
          <p:cNvSpPr>
            <a:spLocks noGrp="1"/>
          </p:cNvSpPr>
          <p:nvPr>
            <p:ph type="ftr" sz="quarter" idx="11"/>
          </p:nvPr>
        </p:nvSpPr>
        <p:spPr/>
        <p:txBody>
          <a:bodyPr/>
          <a:lstStyle/>
          <a:p>
            <a:r>
              <a:rPr lang="en-US"/>
              <a:t>Diagnostic Tests Workshop 5 March 2025</a:t>
            </a:r>
            <a:endParaRPr lang="en-AU" dirty="0"/>
          </a:p>
        </p:txBody>
      </p:sp>
    </p:spTree>
    <p:extLst>
      <p:ext uri="{BB962C8B-B14F-4D97-AF65-F5344CB8AC3E}">
        <p14:creationId xmlns:p14="http://schemas.microsoft.com/office/powerpoint/2010/main" val="2421964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244D8-72B7-2393-06DE-72733A829983}"/>
              </a:ext>
            </a:extLst>
          </p:cNvPr>
          <p:cNvSpPr>
            <a:spLocks noGrp="1"/>
          </p:cNvSpPr>
          <p:nvPr>
            <p:ph type="title"/>
          </p:nvPr>
        </p:nvSpPr>
        <p:spPr/>
        <p:txBody>
          <a:bodyPr/>
          <a:lstStyle/>
          <a:p>
            <a:r>
              <a:rPr lang="en-AU" dirty="0"/>
              <a:t>Which is best?</a:t>
            </a:r>
          </a:p>
        </p:txBody>
      </p:sp>
      <p:pic>
        <p:nvPicPr>
          <p:cNvPr id="4" name="New picture">
            <a:extLst>
              <a:ext uri="{FF2B5EF4-FFF2-40B4-BE49-F238E27FC236}">
                <a16:creationId xmlns:a16="http://schemas.microsoft.com/office/drawing/2014/main" id="{AE3CE133-8AE2-9799-C883-5DF8BD399768}"/>
              </a:ext>
            </a:extLst>
          </p:cNvPr>
          <p:cNvPicPr/>
          <p:nvPr/>
        </p:nvPicPr>
        <p:blipFill>
          <a:blip r:embed="rId2"/>
          <a:stretch>
            <a:fillRect/>
          </a:stretch>
        </p:blipFill>
        <p:spPr>
          <a:xfrm>
            <a:off x="672830" y="1917309"/>
            <a:ext cx="5943600" cy="4259654"/>
          </a:xfrm>
          <a:prstGeom prst="rect">
            <a:avLst/>
          </a:prstGeom>
        </p:spPr>
      </p:pic>
      <p:sp>
        <p:nvSpPr>
          <p:cNvPr id="5" name="TextBox 4">
            <a:extLst>
              <a:ext uri="{FF2B5EF4-FFF2-40B4-BE49-F238E27FC236}">
                <a16:creationId xmlns:a16="http://schemas.microsoft.com/office/drawing/2014/main" id="{6E796B65-1D8B-D831-51DC-341B07006B75}"/>
              </a:ext>
            </a:extLst>
          </p:cNvPr>
          <p:cNvSpPr txBox="1"/>
          <p:nvPr/>
        </p:nvSpPr>
        <p:spPr>
          <a:xfrm>
            <a:off x="7694931" y="1137563"/>
            <a:ext cx="3736690" cy="3323987"/>
          </a:xfrm>
          <a:prstGeom prst="rect">
            <a:avLst/>
          </a:prstGeom>
          <a:noFill/>
        </p:spPr>
        <p:txBody>
          <a:bodyPr wrap="square" rtlCol="0">
            <a:spAutoFit/>
          </a:bodyPr>
          <a:lstStyle/>
          <a:p>
            <a:pPr algn="l" fontAlgn="base"/>
            <a:r>
              <a:rPr lang="en-AU" sz="1400" b="1" i="0" dirty="0">
                <a:solidFill>
                  <a:srgbClr val="2A2A2A"/>
                </a:solidFill>
                <a:effectLst/>
                <a:latin typeface="Source Sans Pro" panose="020B0503030403020204" pitchFamily="34" charset="0"/>
              </a:rPr>
              <a:t>Figure 2.</a:t>
            </a:r>
          </a:p>
          <a:p>
            <a:pPr algn="l" fontAlgn="base"/>
            <a:r>
              <a:rPr lang="en-AU" sz="1400" b="0" i="0" dirty="0">
                <a:solidFill>
                  <a:srgbClr val="2A2A2A"/>
                </a:solidFill>
                <a:effectLst/>
                <a:latin typeface="inherit"/>
              </a:rPr>
              <a:t>The reduced major axis regression of four creatinine-based estimation equations and </a:t>
            </a:r>
            <a:r>
              <a:rPr lang="en-AU" sz="1400" b="0" i="0" baseline="30000" dirty="0">
                <a:solidFill>
                  <a:srgbClr val="2A2A2A"/>
                </a:solidFill>
                <a:effectLst/>
                <a:latin typeface="Source Sans Pro" panose="020B0503030403020204" pitchFamily="34" charset="0"/>
              </a:rPr>
              <a:t>99m</a:t>
            </a:r>
            <a:r>
              <a:rPr lang="en-AU" sz="1400" b="0" i="0" dirty="0">
                <a:solidFill>
                  <a:srgbClr val="2A2A2A"/>
                </a:solidFill>
                <a:effectLst/>
                <a:latin typeface="inherit"/>
              </a:rPr>
              <a:t>Tc-DTPA measured glomerular filtration rate in adults with diabetes. The dashed line shows the line of perfect concordance, and the solid line shows the reduced major axis. MDRD, modification of diet in renal disease; CKD-EPI, chronic kidney disease epidemiology collaboration; FAS, full age spectrum; revised LM, revised Lund–Malmö.</a:t>
            </a:r>
          </a:p>
          <a:p>
            <a:endParaRPr lang="en-US" altLang="en-US" sz="1400" i="1" dirty="0">
              <a:solidFill>
                <a:srgbClr val="333333"/>
              </a:solidFill>
            </a:endParaRPr>
          </a:p>
          <a:p>
            <a:r>
              <a:rPr lang="en-US" altLang="en-US" sz="1400" i="1" dirty="0">
                <a:solidFill>
                  <a:srgbClr val="333333"/>
                </a:solidFill>
              </a:rPr>
              <a:t>J Clin Endocrinol </a:t>
            </a:r>
            <a:r>
              <a:rPr lang="en-US" altLang="en-US" sz="1400" i="1" dirty="0" err="1">
                <a:solidFill>
                  <a:srgbClr val="333333"/>
                </a:solidFill>
              </a:rPr>
              <a:t>Metab</a:t>
            </a:r>
            <a:r>
              <a:rPr lang="en-US" altLang="en-US" sz="1400" dirty="0">
                <a:solidFill>
                  <a:srgbClr val="333333"/>
                </a:solidFill>
              </a:rPr>
              <a:t>, Volume 106, Issue 1, January 2021, Pages e61–e73, </a:t>
            </a:r>
            <a:r>
              <a:rPr lang="en-US" altLang="en-US" sz="1400" dirty="0">
                <a:solidFill>
                  <a:srgbClr val="333333"/>
                </a:solidFill>
                <a:hlinkClick r:id="rId3"/>
              </a:rPr>
              <a:t>https://doi.org/10.1210/clinem/dgaa722</a:t>
            </a:r>
            <a:endParaRPr lang="en-AU" sz="1400" dirty="0"/>
          </a:p>
        </p:txBody>
      </p:sp>
      <p:sp>
        <p:nvSpPr>
          <p:cNvPr id="3" name="Footer Placeholder 2">
            <a:extLst>
              <a:ext uri="{FF2B5EF4-FFF2-40B4-BE49-F238E27FC236}">
                <a16:creationId xmlns:a16="http://schemas.microsoft.com/office/drawing/2014/main" id="{71B051F1-7BF0-62EB-03F5-0CC40115A641}"/>
              </a:ext>
            </a:extLst>
          </p:cNvPr>
          <p:cNvSpPr>
            <a:spLocks noGrp="1"/>
          </p:cNvSpPr>
          <p:nvPr>
            <p:ph type="ftr" sz="quarter" idx="11"/>
          </p:nvPr>
        </p:nvSpPr>
        <p:spPr/>
        <p:txBody>
          <a:bodyPr/>
          <a:lstStyle/>
          <a:p>
            <a:r>
              <a:rPr lang="en-US"/>
              <a:t>Diagnostic Tests Workshop 5 March 2025</a:t>
            </a:r>
            <a:endParaRPr lang="en-AU"/>
          </a:p>
        </p:txBody>
      </p:sp>
    </p:spTree>
    <p:extLst>
      <p:ext uri="{BB962C8B-B14F-4D97-AF65-F5344CB8AC3E}">
        <p14:creationId xmlns:p14="http://schemas.microsoft.com/office/powerpoint/2010/main" val="1589982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9361F-1210-C2DA-80D3-CBFB8E7D4D42}"/>
              </a:ext>
            </a:extLst>
          </p:cNvPr>
          <p:cNvSpPr>
            <a:spLocks noGrp="1"/>
          </p:cNvSpPr>
          <p:nvPr>
            <p:ph type="title"/>
          </p:nvPr>
        </p:nvSpPr>
        <p:spPr/>
        <p:txBody>
          <a:bodyPr/>
          <a:lstStyle/>
          <a:p>
            <a:r>
              <a:rPr lang="en-AU" dirty="0"/>
              <a:t>Bland Altman plots</a:t>
            </a:r>
          </a:p>
        </p:txBody>
      </p:sp>
      <p:pic>
        <p:nvPicPr>
          <p:cNvPr id="3" name="New picture">
            <a:extLst>
              <a:ext uri="{FF2B5EF4-FFF2-40B4-BE49-F238E27FC236}">
                <a16:creationId xmlns:a16="http://schemas.microsoft.com/office/drawing/2014/main" id="{E2594954-21E3-0C23-CB0E-423C33041414}"/>
              </a:ext>
            </a:extLst>
          </p:cNvPr>
          <p:cNvPicPr/>
          <p:nvPr/>
        </p:nvPicPr>
        <p:blipFill>
          <a:blip r:embed="rId2"/>
          <a:stretch>
            <a:fillRect/>
          </a:stretch>
        </p:blipFill>
        <p:spPr>
          <a:xfrm>
            <a:off x="1113817" y="1844101"/>
            <a:ext cx="5943600" cy="4268990"/>
          </a:xfrm>
          <a:prstGeom prst="rect">
            <a:avLst/>
          </a:prstGeom>
        </p:spPr>
      </p:pic>
      <p:sp>
        <p:nvSpPr>
          <p:cNvPr id="4" name="TextBox 3">
            <a:extLst>
              <a:ext uri="{FF2B5EF4-FFF2-40B4-BE49-F238E27FC236}">
                <a16:creationId xmlns:a16="http://schemas.microsoft.com/office/drawing/2014/main" id="{CF707736-507F-6806-DFC0-56B29482C573}"/>
              </a:ext>
            </a:extLst>
          </p:cNvPr>
          <p:cNvSpPr txBox="1"/>
          <p:nvPr/>
        </p:nvSpPr>
        <p:spPr>
          <a:xfrm>
            <a:off x="7617110" y="1844101"/>
            <a:ext cx="3736690" cy="2785378"/>
          </a:xfrm>
          <a:prstGeom prst="rect">
            <a:avLst/>
          </a:prstGeom>
          <a:noFill/>
        </p:spPr>
        <p:txBody>
          <a:bodyPr wrap="square" rtlCol="0">
            <a:spAutoFit/>
          </a:bodyPr>
          <a:lstStyle/>
          <a:p>
            <a:pPr algn="l" fontAlgn="base"/>
            <a:r>
              <a:rPr lang="en-AU" sz="1400" b="1" i="0" dirty="0">
                <a:solidFill>
                  <a:srgbClr val="2A2A2A"/>
                </a:solidFill>
                <a:effectLst/>
                <a:latin typeface="Source Sans Pro" panose="020B0503030403020204" pitchFamily="34" charset="0"/>
              </a:rPr>
              <a:t>Figure 3.</a:t>
            </a:r>
          </a:p>
          <a:p>
            <a:pPr algn="l" fontAlgn="base"/>
            <a:r>
              <a:rPr lang="en-AU" sz="1400" b="0" i="0" dirty="0">
                <a:solidFill>
                  <a:srgbClr val="2A2A2A"/>
                </a:solidFill>
                <a:effectLst/>
                <a:latin typeface="inherit"/>
              </a:rPr>
              <a:t>The Bland–Altman plot of four creatinine-based estimation equations and </a:t>
            </a:r>
            <a:r>
              <a:rPr lang="en-AU" sz="1400" b="0" i="0" baseline="30000" dirty="0">
                <a:solidFill>
                  <a:srgbClr val="2A2A2A"/>
                </a:solidFill>
                <a:effectLst/>
                <a:latin typeface="Source Sans Pro" panose="020B0503030403020204" pitchFamily="34" charset="0"/>
              </a:rPr>
              <a:t>99m</a:t>
            </a:r>
            <a:r>
              <a:rPr lang="en-AU" sz="1400" b="0" i="0" dirty="0">
                <a:solidFill>
                  <a:srgbClr val="2A2A2A"/>
                </a:solidFill>
                <a:effectLst/>
                <a:latin typeface="inherit"/>
              </a:rPr>
              <a:t>Tc-DTPA measured glomerular filtration rate in adults with diabetes. The solid line shows mean difference, and the dashed line shows the 95% limit of agreement. MDRD, modification of diet in renal disease; CKD-EPI, chronic kidney disease epidemiology collaboration; FAS, full age spectrum; revised LM, revised Lund–Malmö.</a:t>
            </a:r>
          </a:p>
          <a:p>
            <a:endParaRPr lang="en-US" altLang="en-US" sz="1400" i="1" dirty="0">
              <a:solidFill>
                <a:srgbClr val="333333"/>
              </a:solidFill>
            </a:endParaRPr>
          </a:p>
          <a:p>
            <a:r>
              <a:rPr lang="en-US" altLang="en-US" sz="1050" i="1" dirty="0">
                <a:solidFill>
                  <a:srgbClr val="333333"/>
                </a:solidFill>
              </a:rPr>
              <a:t>J Clin Endocrinol </a:t>
            </a:r>
            <a:r>
              <a:rPr lang="en-US" altLang="en-US" sz="1050" i="1" dirty="0" err="1">
                <a:solidFill>
                  <a:srgbClr val="333333"/>
                </a:solidFill>
              </a:rPr>
              <a:t>Metab</a:t>
            </a:r>
            <a:r>
              <a:rPr lang="en-US" altLang="en-US" sz="1050" dirty="0">
                <a:solidFill>
                  <a:srgbClr val="333333"/>
                </a:solidFill>
              </a:rPr>
              <a:t>, Volume 106, Issue 1, January 2021, Pages e61–e73, </a:t>
            </a:r>
            <a:r>
              <a:rPr lang="en-US" altLang="en-US" sz="1050" dirty="0">
                <a:solidFill>
                  <a:srgbClr val="333333"/>
                </a:solidFill>
                <a:hlinkClick r:id="rId3"/>
              </a:rPr>
              <a:t>https://doi.org/10.1210/clinem/dgaa722</a:t>
            </a:r>
            <a:endParaRPr lang="en-AU" sz="1050" dirty="0"/>
          </a:p>
        </p:txBody>
      </p:sp>
      <p:sp>
        <p:nvSpPr>
          <p:cNvPr id="5" name="Footer Placeholder 4">
            <a:extLst>
              <a:ext uri="{FF2B5EF4-FFF2-40B4-BE49-F238E27FC236}">
                <a16:creationId xmlns:a16="http://schemas.microsoft.com/office/drawing/2014/main" id="{D2F4B053-04A1-BBBC-605E-D86B4F5AE310}"/>
              </a:ext>
            </a:extLst>
          </p:cNvPr>
          <p:cNvSpPr>
            <a:spLocks noGrp="1"/>
          </p:cNvSpPr>
          <p:nvPr>
            <p:ph type="ftr" sz="quarter" idx="11"/>
          </p:nvPr>
        </p:nvSpPr>
        <p:spPr/>
        <p:txBody>
          <a:bodyPr/>
          <a:lstStyle/>
          <a:p>
            <a:r>
              <a:rPr lang="en-US"/>
              <a:t>Diagnostic Tests Workshop 5 March 2025</a:t>
            </a:r>
            <a:endParaRPr lang="en-AU"/>
          </a:p>
        </p:txBody>
      </p:sp>
    </p:spTree>
    <p:extLst>
      <p:ext uri="{BB962C8B-B14F-4D97-AF65-F5344CB8AC3E}">
        <p14:creationId xmlns:p14="http://schemas.microsoft.com/office/powerpoint/2010/main" val="2923005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EEB5D-D51A-E9F6-2F51-E3F9AED1B507}"/>
              </a:ext>
            </a:extLst>
          </p:cNvPr>
          <p:cNvSpPr>
            <a:spLocks noGrp="1"/>
          </p:cNvSpPr>
          <p:nvPr>
            <p:ph type="title"/>
          </p:nvPr>
        </p:nvSpPr>
        <p:spPr/>
        <p:txBody>
          <a:bodyPr/>
          <a:lstStyle/>
          <a:p>
            <a:r>
              <a:rPr lang="en-US" dirty="0"/>
              <a:t>Other measures of agreement</a:t>
            </a:r>
          </a:p>
        </p:txBody>
      </p:sp>
      <p:sp>
        <p:nvSpPr>
          <p:cNvPr id="3" name="Content Placeholder 2">
            <a:extLst>
              <a:ext uri="{FF2B5EF4-FFF2-40B4-BE49-F238E27FC236}">
                <a16:creationId xmlns:a16="http://schemas.microsoft.com/office/drawing/2014/main" id="{24956D45-4D9A-46B0-14C7-B383370A95D8}"/>
              </a:ext>
            </a:extLst>
          </p:cNvPr>
          <p:cNvSpPr>
            <a:spLocks noGrp="1"/>
          </p:cNvSpPr>
          <p:nvPr>
            <p:ph sz="half" idx="1"/>
          </p:nvPr>
        </p:nvSpPr>
        <p:spPr/>
        <p:txBody>
          <a:bodyPr/>
          <a:lstStyle/>
          <a:p>
            <a:r>
              <a:rPr lang="en-US" dirty="0"/>
              <a:t>Multiple developments of this concept exist. Statistically, classic BA assumes</a:t>
            </a:r>
          </a:p>
          <a:p>
            <a:pPr lvl="1"/>
            <a:r>
              <a:rPr lang="en-US" dirty="0"/>
              <a:t>Variances similar</a:t>
            </a:r>
          </a:p>
          <a:p>
            <a:pPr lvl="1"/>
            <a:r>
              <a:rPr lang="en-US" dirty="0"/>
              <a:t>Absence of proportional bias</a:t>
            </a:r>
          </a:p>
        </p:txBody>
      </p:sp>
      <p:sp>
        <p:nvSpPr>
          <p:cNvPr id="4" name="Content Placeholder 3">
            <a:extLst>
              <a:ext uri="{FF2B5EF4-FFF2-40B4-BE49-F238E27FC236}">
                <a16:creationId xmlns:a16="http://schemas.microsoft.com/office/drawing/2014/main" id="{F078E58E-BBA9-DF55-77F0-1DBF5267EF2E}"/>
              </a:ext>
            </a:extLst>
          </p:cNvPr>
          <p:cNvSpPr>
            <a:spLocks noGrp="1"/>
          </p:cNvSpPr>
          <p:nvPr>
            <p:ph sz="half" idx="2"/>
          </p:nvPr>
        </p:nvSpPr>
        <p:spPr/>
        <p:txBody>
          <a:bodyPr/>
          <a:lstStyle/>
          <a:p>
            <a:endParaRPr lang="en-US"/>
          </a:p>
        </p:txBody>
      </p:sp>
      <p:sp>
        <p:nvSpPr>
          <p:cNvPr id="5" name="Footer Placeholder 4">
            <a:extLst>
              <a:ext uri="{FF2B5EF4-FFF2-40B4-BE49-F238E27FC236}">
                <a16:creationId xmlns:a16="http://schemas.microsoft.com/office/drawing/2014/main" id="{E0859833-17F9-D2D2-13D4-715AAFA4A48F}"/>
              </a:ext>
            </a:extLst>
          </p:cNvPr>
          <p:cNvSpPr>
            <a:spLocks noGrp="1"/>
          </p:cNvSpPr>
          <p:nvPr>
            <p:ph type="ftr" sz="quarter" idx="11"/>
          </p:nvPr>
        </p:nvSpPr>
        <p:spPr>
          <a:xfrm>
            <a:off x="838200" y="6356350"/>
            <a:ext cx="4114800" cy="365125"/>
          </a:xfrm>
        </p:spPr>
        <p:txBody>
          <a:bodyPr/>
          <a:lstStyle/>
          <a:p>
            <a:r>
              <a:rPr lang="en-US"/>
              <a:t>Diagnostic Tests Workshop 5 March 2025</a:t>
            </a:r>
            <a:endParaRPr lang="en-AU"/>
          </a:p>
        </p:txBody>
      </p:sp>
      <p:pic>
        <p:nvPicPr>
          <p:cNvPr id="8" name="Picture 7">
            <a:extLst>
              <a:ext uri="{FF2B5EF4-FFF2-40B4-BE49-F238E27FC236}">
                <a16:creationId xmlns:a16="http://schemas.microsoft.com/office/drawing/2014/main" id="{E1D58BDF-FFF5-42FA-B86F-75F970471476}"/>
              </a:ext>
            </a:extLst>
          </p:cNvPr>
          <p:cNvPicPr>
            <a:picLocks noChangeAspect="1"/>
          </p:cNvPicPr>
          <p:nvPr/>
        </p:nvPicPr>
        <p:blipFill>
          <a:blip r:embed="rId2"/>
          <a:stretch>
            <a:fillRect/>
          </a:stretch>
        </p:blipFill>
        <p:spPr>
          <a:xfrm>
            <a:off x="5882522" y="1791499"/>
            <a:ext cx="5471278" cy="3275001"/>
          </a:xfrm>
          <a:prstGeom prst="rect">
            <a:avLst/>
          </a:prstGeom>
        </p:spPr>
      </p:pic>
    </p:spTree>
    <p:extLst>
      <p:ext uri="{BB962C8B-B14F-4D97-AF65-F5344CB8AC3E}">
        <p14:creationId xmlns:p14="http://schemas.microsoft.com/office/powerpoint/2010/main" val="1008446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8C44-6F3A-7C82-78DF-25F524E216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996261-BE8D-0EA3-0965-1E0766808436}"/>
              </a:ext>
            </a:extLst>
          </p:cNvPr>
          <p:cNvSpPr>
            <a:spLocks noGrp="1"/>
          </p:cNvSpPr>
          <p:nvPr>
            <p:ph type="title"/>
          </p:nvPr>
        </p:nvSpPr>
        <p:spPr/>
        <p:txBody>
          <a:bodyPr/>
          <a:lstStyle/>
          <a:p>
            <a:r>
              <a:rPr lang="en-US" dirty="0"/>
              <a:t>Other measures of agreement</a:t>
            </a:r>
          </a:p>
        </p:txBody>
      </p:sp>
      <p:sp>
        <p:nvSpPr>
          <p:cNvPr id="3" name="Content Placeholder 2">
            <a:extLst>
              <a:ext uri="{FF2B5EF4-FFF2-40B4-BE49-F238E27FC236}">
                <a16:creationId xmlns:a16="http://schemas.microsoft.com/office/drawing/2014/main" id="{11C57488-8E76-1E0D-E27A-9C1852481A6F}"/>
              </a:ext>
            </a:extLst>
          </p:cNvPr>
          <p:cNvSpPr>
            <a:spLocks noGrp="1"/>
          </p:cNvSpPr>
          <p:nvPr>
            <p:ph sz="half" idx="1"/>
          </p:nvPr>
        </p:nvSpPr>
        <p:spPr/>
        <p:txBody>
          <a:bodyPr/>
          <a:lstStyle/>
          <a:p>
            <a:r>
              <a:rPr lang="en-US" dirty="0"/>
              <a:t>Multiple developments of this concept exist. Statistically, classic BA assumes</a:t>
            </a:r>
          </a:p>
          <a:p>
            <a:pPr lvl="1"/>
            <a:r>
              <a:rPr lang="en-US" dirty="0"/>
              <a:t>Variances similar</a:t>
            </a:r>
          </a:p>
          <a:p>
            <a:pPr lvl="1"/>
            <a:r>
              <a:rPr lang="en-US" dirty="0"/>
              <a:t>Absence of proportional bias</a:t>
            </a:r>
          </a:p>
        </p:txBody>
      </p:sp>
      <p:sp>
        <p:nvSpPr>
          <p:cNvPr id="4" name="Content Placeholder 3">
            <a:extLst>
              <a:ext uri="{FF2B5EF4-FFF2-40B4-BE49-F238E27FC236}">
                <a16:creationId xmlns:a16="http://schemas.microsoft.com/office/drawing/2014/main" id="{45B7238C-A412-A4FF-A7F9-E70AE4A054FB}"/>
              </a:ext>
            </a:extLst>
          </p:cNvPr>
          <p:cNvSpPr>
            <a:spLocks noGrp="1"/>
          </p:cNvSpPr>
          <p:nvPr>
            <p:ph sz="half" idx="2"/>
          </p:nvPr>
        </p:nvSpPr>
        <p:spPr/>
        <p:txBody>
          <a:bodyPr/>
          <a:lstStyle/>
          <a:p>
            <a:endParaRPr lang="en-US" dirty="0"/>
          </a:p>
        </p:txBody>
      </p:sp>
      <p:sp>
        <p:nvSpPr>
          <p:cNvPr id="5" name="Footer Placeholder 4">
            <a:extLst>
              <a:ext uri="{FF2B5EF4-FFF2-40B4-BE49-F238E27FC236}">
                <a16:creationId xmlns:a16="http://schemas.microsoft.com/office/drawing/2014/main" id="{74D2FBD8-142E-903B-F9EC-4AF625794661}"/>
              </a:ext>
            </a:extLst>
          </p:cNvPr>
          <p:cNvSpPr>
            <a:spLocks noGrp="1"/>
          </p:cNvSpPr>
          <p:nvPr>
            <p:ph type="ftr" sz="quarter" idx="11"/>
          </p:nvPr>
        </p:nvSpPr>
        <p:spPr>
          <a:xfrm>
            <a:off x="838200" y="6356350"/>
            <a:ext cx="4114800" cy="365125"/>
          </a:xfrm>
        </p:spPr>
        <p:txBody>
          <a:bodyPr/>
          <a:lstStyle/>
          <a:p>
            <a:r>
              <a:rPr lang="en-US"/>
              <a:t>Diagnostic Tests Workshop 5 March 2025</a:t>
            </a:r>
            <a:endParaRPr lang="en-AU"/>
          </a:p>
        </p:txBody>
      </p:sp>
      <p:pic>
        <p:nvPicPr>
          <p:cNvPr id="7" name="Picture 6">
            <a:extLst>
              <a:ext uri="{FF2B5EF4-FFF2-40B4-BE49-F238E27FC236}">
                <a16:creationId xmlns:a16="http://schemas.microsoft.com/office/drawing/2014/main" id="{3C2346C2-15AB-283F-3684-C4514FCFB5DF}"/>
              </a:ext>
            </a:extLst>
          </p:cNvPr>
          <p:cNvPicPr>
            <a:picLocks noChangeAspect="1"/>
          </p:cNvPicPr>
          <p:nvPr/>
        </p:nvPicPr>
        <p:blipFill>
          <a:blip r:embed="rId2"/>
          <a:stretch>
            <a:fillRect/>
          </a:stretch>
        </p:blipFill>
        <p:spPr>
          <a:xfrm>
            <a:off x="6019800" y="1690688"/>
            <a:ext cx="6010205" cy="4351338"/>
          </a:xfrm>
          <a:prstGeom prst="rect">
            <a:avLst/>
          </a:prstGeom>
        </p:spPr>
      </p:pic>
    </p:spTree>
    <p:extLst>
      <p:ext uri="{BB962C8B-B14F-4D97-AF65-F5344CB8AC3E}">
        <p14:creationId xmlns:p14="http://schemas.microsoft.com/office/powerpoint/2010/main" val="306969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B0232-1918-9BCD-C98A-C26C5C7504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2D213B-6971-BA19-D272-C1CF2CC1F714}"/>
              </a:ext>
            </a:extLst>
          </p:cNvPr>
          <p:cNvSpPr>
            <a:spLocks noGrp="1"/>
          </p:cNvSpPr>
          <p:nvPr>
            <p:ph type="title"/>
          </p:nvPr>
        </p:nvSpPr>
        <p:spPr/>
        <p:txBody>
          <a:bodyPr/>
          <a:lstStyle/>
          <a:p>
            <a:r>
              <a:rPr lang="en-US" dirty="0"/>
              <a:t>Other measures of agreement</a:t>
            </a:r>
          </a:p>
        </p:txBody>
      </p:sp>
      <p:sp>
        <p:nvSpPr>
          <p:cNvPr id="3" name="Content Placeholder 2">
            <a:extLst>
              <a:ext uri="{FF2B5EF4-FFF2-40B4-BE49-F238E27FC236}">
                <a16:creationId xmlns:a16="http://schemas.microsoft.com/office/drawing/2014/main" id="{DB540C3D-BE0E-9EC4-3774-B91EFFEF5DAB}"/>
              </a:ext>
            </a:extLst>
          </p:cNvPr>
          <p:cNvSpPr>
            <a:spLocks noGrp="1"/>
          </p:cNvSpPr>
          <p:nvPr>
            <p:ph sz="half" idx="1"/>
          </p:nvPr>
        </p:nvSpPr>
        <p:spPr/>
        <p:txBody>
          <a:bodyPr/>
          <a:lstStyle/>
          <a:p>
            <a:r>
              <a:rPr lang="en-US" dirty="0"/>
              <a:t>Multiple developments of this concept exist. Statistically, classic BA assumes</a:t>
            </a:r>
          </a:p>
          <a:p>
            <a:pPr lvl="1"/>
            <a:r>
              <a:rPr lang="en-US" dirty="0"/>
              <a:t>Variances similar</a:t>
            </a:r>
          </a:p>
          <a:p>
            <a:pPr lvl="1"/>
            <a:r>
              <a:rPr lang="en-US" dirty="0"/>
              <a:t>Absence of proportional bias</a:t>
            </a:r>
          </a:p>
        </p:txBody>
      </p:sp>
      <p:sp>
        <p:nvSpPr>
          <p:cNvPr id="4" name="Content Placeholder 3">
            <a:extLst>
              <a:ext uri="{FF2B5EF4-FFF2-40B4-BE49-F238E27FC236}">
                <a16:creationId xmlns:a16="http://schemas.microsoft.com/office/drawing/2014/main" id="{1103DEA4-ABF1-04CE-34CB-7ECE9642205B}"/>
              </a:ext>
            </a:extLst>
          </p:cNvPr>
          <p:cNvSpPr>
            <a:spLocks noGrp="1"/>
          </p:cNvSpPr>
          <p:nvPr>
            <p:ph sz="half" idx="2"/>
          </p:nvPr>
        </p:nvSpPr>
        <p:spPr/>
        <p:txBody>
          <a:bodyPr/>
          <a:lstStyle/>
          <a:p>
            <a:endParaRPr lang="en-US"/>
          </a:p>
        </p:txBody>
      </p:sp>
      <p:sp>
        <p:nvSpPr>
          <p:cNvPr id="5" name="Footer Placeholder 4">
            <a:extLst>
              <a:ext uri="{FF2B5EF4-FFF2-40B4-BE49-F238E27FC236}">
                <a16:creationId xmlns:a16="http://schemas.microsoft.com/office/drawing/2014/main" id="{B57AF174-5FA7-D1C4-D2C5-C45F126B12A1}"/>
              </a:ext>
            </a:extLst>
          </p:cNvPr>
          <p:cNvSpPr>
            <a:spLocks noGrp="1"/>
          </p:cNvSpPr>
          <p:nvPr>
            <p:ph type="ftr" sz="quarter" idx="11"/>
          </p:nvPr>
        </p:nvSpPr>
        <p:spPr>
          <a:xfrm>
            <a:off x="838200" y="6356350"/>
            <a:ext cx="4114800" cy="365125"/>
          </a:xfrm>
        </p:spPr>
        <p:txBody>
          <a:bodyPr/>
          <a:lstStyle/>
          <a:p>
            <a:r>
              <a:rPr lang="en-US"/>
              <a:t>Diagnostic Tests Workshop 5 March 2025</a:t>
            </a:r>
            <a:endParaRPr lang="en-AU"/>
          </a:p>
        </p:txBody>
      </p:sp>
      <p:sp>
        <p:nvSpPr>
          <p:cNvPr id="6" name="TextBox 5">
            <a:extLst>
              <a:ext uri="{FF2B5EF4-FFF2-40B4-BE49-F238E27FC236}">
                <a16:creationId xmlns:a16="http://schemas.microsoft.com/office/drawing/2014/main" id="{466A3363-0979-3F9A-60C6-F8690245940B}"/>
              </a:ext>
            </a:extLst>
          </p:cNvPr>
          <p:cNvSpPr txBox="1"/>
          <p:nvPr/>
        </p:nvSpPr>
        <p:spPr>
          <a:xfrm>
            <a:off x="1393570" y="5620325"/>
            <a:ext cx="4689870" cy="646331"/>
          </a:xfrm>
          <a:prstGeom prst="rect">
            <a:avLst/>
          </a:prstGeom>
          <a:noFill/>
        </p:spPr>
        <p:txBody>
          <a:bodyPr wrap="square" rtlCol="0">
            <a:spAutoFit/>
          </a:bodyPr>
          <a:lstStyle/>
          <a:p>
            <a:r>
              <a:rPr lang="en-AU" sz="1200" dirty="0" err="1">
                <a:effectLst/>
                <a:latin typeface="Aptos" panose="020B0004020202020204" pitchFamily="34" charset="0"/>
                <a:ea typeface="Aptos" panose="020B0004020202020204" pitchFamily="34" charset="0"/>
                <a:cs typeface="Times New Roman" panose="02020603050405020304" pitchFamily="18" charset="0"/>
              </a:rPr>
              <a:t>Taffé</a:t>
            </a:r>
            <a:r>
              <a:rPr lang="en-AU" sz="1200" dirty="0">
                <a:effectLst/>
                <a:latin typeface="Aptos" panose="020B0004020202020204" pitchFamily="34" charset="0"/>
                <a:ea typeface="Aptos" panose="020B0004020202020204" pitchFamily="34" charset="0"/>
                <a:cs typeface="Times New Roman" panose="02020603050405020304" pitchFamily="18" charset="0"/>
              </a:rPr>
              <a:t>, P., </a:t>
            </a:r>
            <a:r>
              <a:rPr lang="en-AU" sz="1200" i="1" dirty="0">
                <a:effectLst/>
                <a:latin typeface="Aptos" panose="020B0004020202020204" pitchFamily="34" charset="0"/>
                <a:ea typeface="Aptos" panose="020B0004020202020204" pitchFamily="34" charset="0"/>
                <a:cs typeface="Times New Roman" panose="02020603050405020304" pitchFamily="18" charset="0"/>
              </a:rPr>
              <a:t>When can the Bland &amp; Altman limits of agreement method be used and when it should not be used.</a:t>
            </a:r>
            <a:r>
              <a:rPr lang="en-AU" sz="1200" dirty="0">
                <a:effectLst/>
                <a:latin typeface="Aptos" panose="020B0004020202020204" pitchFamily="34" charset="0"/>
                <a:ea typeface="Aptos" panose="020B0004020202020204" pitchFamily="34" charset="0"/>
                <a:cs typeface="Times New Roman" panose="02020603050405020304" pitchFamily="18" charset="0"/>
              </a:rPr>
              <a:t> Journal of Clinical Epidemiology, 2021. </a:t>
            </a:r>
            <a:r>
              <a:rPr lang="en-AU" sz="1200" b="1" dirty="0">
                <a:effectLst/>
                <a:latin typeface="Aptos" panose="020B0004020202020204" pitchFamily="34" charset="0"/>
                <a:ea typeface="Aptos" panose="020B0004020202020204" pitchFamily="34" charset="0"/>
                <a:cs typeface="Times New Roman" panose="02020603050405020304" pitchFamily="18" charset="0"/>
              </a:rPr>
              <a:t>137</a:t>
            </a:r>
            <a:r>
              <a:rPr lang="en-AU" sz="1200" dirty="0">
                <a:effectLst/>
                <a:latin typeface="Aptos" panose="020B0004020202020204" pitchFamily="34" charset="0"/>
                <a:ea typeface="Aptos" panose="020B0004020202020204" pitchFamily="34" charset="0"/>
                <a:cs typeface="Times New Roman" panose="02020603050405020304" pitchFamily="18" charset="0"/>
              </a:rPr>
              <a:t>: p. 176-181.</a:t>
            </a:r>
            <a:endParaRPr lang="en-AU" sz="1200" dirty="0"/>
          </a:p>
        </p:txBody>
      </p:sp>
      <p:pic>
        <p:nvPicPr>
          <p:cNvPr id="9" name="Picture 8">
            <a:extLst>
              <a:ext uri="{FF2B5EF4-FFF2-40B4-BE49-F238E27FC236}">
                <a16:creationId xmlns:a16="http://schemas.microsoft.com/office/drawing/2014/main" id="{74F1B695-ABD5-981E-EF32-B6BDEDFC3B1E}"/>
              </a:ext>
            </a:extLst>
          </p:cNvPr>
          <p:cNvPicPr>
            <a:picLocks noChangeAspect="1"/>
          </p:cNvPicPr>
          <p:nvPr/>
        </p:nvPicPr>
        <p:blipFill>
          <a:blip r:embed="rId2"/>
          <a:stretch>
            <a:fillRect/>
          </a:stretch>
        </p:blipFill>
        <p:spPr>
          <a:xfrm>
            <a:off x="6147079" y="1690688"/>
            <a:ext cx="5692630" cy="4013034"/>
          </a:xfrm>
          <a:prstGeom prst="rect">
            <a:avLst/>
          </a:prstGeom>
        </p:spPr>
      </p:pic>
      <p:sp>
        <p:nvSpPr>
          <p:cNvPr id="10" name="TextBox 9">
            <a:extLst>
              <a:ext uri="{FF2B5EF4-FFF2-40B4-BE49-F238E27FC236}">
                <a16:creationId xmlns:a16="http://schemas.microsoft.com/office/drawing/2014/main" id="{A0C77ED1-663B-4C99-51A6-802C2C1A016B}"/>
              </a:ext>
            </a:extLst>
          </p:cNvPr>
          <p:cNvSpPr txBox="1"/>
          <p:nvPr/>
        </p:nvSpPr>
        <p:spPr>
          <a:xfrm>
            <a:off x="7285055" y="5838659"/>
            <a:ext cx="3881384" cy="369332"/>
          </a:xfrm>
          <a:prstGeom prst="rect">
            <a:avLst/>
          </a:prstGeom>
          <a:noFill/>
        </p:spPr>
        <p:txBody>
          <a:bodyPr wrap="none" rtlCol="0">
            <a:spAutoFit/>
          </a:bodyPr>
          <a:lstStyle/>
          <a:p>
            <a:r>
              <a:rPr lang="en-AU" dirty="0"/>
              <a:t>BLUP=best linear unbiased predictor</a:t>
            </a:r>
          </a:p>
        </p:txBody>
      </p:sp>
    </p:spTree>
    <p:extLst>
      <p:ext uri="{BB962C8B-B14F-4D97-AF65-F5344CB8AC3E}">
        <p14:creationId xmlns:p14="http://schemas.microsoft.com/office/powerpoint/2010/main" val="446612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EA086-9619-206E-65EC-4DAD97545017}"/>
              </a:ext>
            </a:extLst>
          </p:cNvPr>
          <p:cNvSpPr>
            <a:spLocks noGrp="1"/>
          </p:cNvSpPr>
          <p:nvPr>
            <p:ph type="title"/>
          </p:nvPr>
        </p:nvSpPr>
        <p:spPr/>
        <p:txBody>
          <a:bodyPr/>
          <a:lstStyle/>
          <a:p>
            <a:r>
              <a:rPr lang="en-US" dirty="0"/>
              <a:t>Conclusion </a:t>
            </a:r>
            <a:r>
              <a:rPr lang="en-US"/>
              <a:t>- w</a:t>
            </a:r>
            <a:r>
              <a:rPr lang="en-AU"/>
              <a:t>hy</a:t>
            </a:r>
            <a:r>
              <a:rPr lang="en-AU" dirty="0"/>
              <a:t> is this important?</a:t>
            </a:r>
          </a:p>
        </p:txBody>
      </p:sp>
      <p:sp>
        <p:nvSpPr>
          <p:cNvPr id="3" name="Content Placeholder 2">
            <a:extLst>
              <a:ext uri="{FF2B5EF4-FFF2-40B4-BE49-F238E27FC236}">
                <a16:creationId xmlns:a16="http://schemas.microsoft.com/office/drawing/2014/main" id="{4CD05492-B8E2-95C8-9541-061DD4C94EC0}"/>
              </a:ext>
            </a:extLst>
          </p:cNvPr>
          <p:cNvSpPr>
            <a:spLocks noGrp="1"/>
          </p:cNvSpPr>
          <p:nvPr>
            <p:ph sz="half" idx="1"/>
          </p:nvPr>
        </p:nvSpPr>
        <p:spPr/>
        <p:txBody>
          <a:bodyPr/>
          <a:lstStyle/>
          <a:p>
            <a:r>
              <a:rPr lang="en-AU" dirty="0"/>
              <a:t>Use of a diagnostic test to predict the likelihood of underlying disease is a fundamental part of medicine</a:t>
            </a:r>
          </a:p>
          <a:p>
            <a:r>
              <a:rPr lang="en-AU" dirty="0"/>
              <a:t>The range and nature of these tests is evolving</a:t>
            </a:r>
          </a:p>
          <a:p>
            <a:pPr lvl="1"/>
            <a:r>
              <a:rPr lang="en-AU" dirty="0"/>
              <a:t>How do you evaluate and compare performance of tests?</a:t>
            </a:r>
          </a:p>
        </p:txBody>
      </p:sp>
      <p:sp>
        <p:nvSpPr>
          <p:cNvPr id="4" name="Content Placeholder 3">
            <a:extLst>
              <a:ext uri="{FF2B5EF4-FFF2-40B4-BE49-F238E27FC236}">
                <a16:creationId xmlns:a16="http://schemas.microsoft.com/office/drawing/2014/main" id="{9143A363-7764-E66F-1DC0-27CFD82FFFF3}"/>
              </a:ext>
            </a:extLst>
          </p:cNvPr>
          <p:cNvSpPr>
            <a:spLocks noGrp="1"/>
          </p:cNvSpPr>
          <p:nvPr>
            <p:ph sz="half" idx="2"/>
          </p:nvPr>
        </p:nvSpPr>
        <p:spPr/>
        <p:txBody>
          <a:bodyPr/>
          <a:lstStyle/>
          <a:p>
            <a:r>
              <a:rPr lang="en-AU" dirty="0"/>
              <a:t>Is a test reliable?</a:t>
            </a:r>
          </a:p>
          <a:p>
            <a:r>
              <a:rPr lang="en-AU" dirty="0"/>
              <a:t>Is it relevant in my population?</a:t>
            </a:r>
          </a:p>
          <a:p>
            <a:r>
              <a:rPr lang="en-AU" dirty="0"/>
              <a:t>How does it perform in my population?</a:t>
            </a:r>
          </a:p>
          <a:p>
            <a:r>
              <a:rPr lang="en-AU" dirty="0"/>
              <a:t>Reference standards / cutoffs – how are they defined?</a:t>
            </a:r>
          </a:p>
          <a:p>
            <a:pPr lvl="1"/>
            <a:r>
              <a:rPr lang="en-AU" dirty="0"/>
              <a:t>How do different cutoffs perform?</a:t>
            </a:r>
          </a:p>
          <a:p>
            <a:endParaRPr lang="en-AU" dirty="0"/>
          </a:p>
        </p:txBody>
      </p:sp>
      <p:sp>
        <p:nvSpPr>
          <p:cNvPr id="5" name="Footer Placeholder 4">
            <a:extLst>
              <a:ext uri="{FF2B5EF4-FFF2-40B4-BE49-F238E27FC236}">
                <a16:creationId xmlns:a16="http://schemas.microsoft.com/office/drawing/2014/main" id="{4EE7F0E4-FC76-DAE3-EF8C-C3C9FFA48E51}"/>
              </a:ext>
            </a:extLst>
          </p:cNvPr>
          <p:cNvSpPr>
            <a:spLocks noGrp="1"/>
          </p:cNvSpPr>
          <p:nvPr>
            <p:ph type="ftr" sz="quarter" idx="11"/>
          </p:nvPr>
        </p:nvSpPr>
        <p:spPr>
          <a:xfrm>
            <a:off x="838200" y="6356350"/>
            <a:ext cx="4114800" cy="365125"/>
          </a:xfrm>
        </p:spPr>
        <p:txBody>
          <a:bodyPr/>
          <a:lstStyle/>
          <a:p>
            <a:r>
              <a:rPr lang="en-US"/>
              <a:t>Diagnostic Tests Workshop 5 March 2025</a:t>
            </a:r>
            <a:endParaRPr lang="en-AU"/>
          </a:p>
        </p:txBody>
      </p:sp>
    </p:spTree>
    <p:extLst>
      <p:ext uri="{BB962C8B-B14F-4D97-AF65-F5344CB8AC3E}">
        <p14:creationId xmlns:p14="http://schemas.microsoft.com/office/powerpoint/2010/main" val="255621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9D832-66B5-D330-240F-1665DC706F61}"/>
              </a:ext>
            </a:extLst>
          </p:cNvPr>
          <p:cNvSpPr>
            <a:spLocks noGrp="1"/>
          </p:cNvSpPr>
          <p:nvPr>
            <p:ph type="title"/>
          </p:nvPr>
        </p:nvSpPr>
        <p:spPr/>
        <p:txBody>
          <a:bodyPr/>
          <a:lstStyle/>
          <a:p>
            <a:r>
              <a:rPr lang="en-AU"/>
              <a:t>Background</a:t>
            </a:r>
            <a:endParaRPr lang="en-AU" dirty="0"/>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5" name="Content Placeholder 4">
                <a:extLst>
                  <a:ext uri="{FF2B5EF4-FFF2-40B4-BE49-F238E27FC236}">
                    <a16:creationId xmlns:a16="http://schemas.microsoft.com/office/drawing/2014/main" id="{F836A6EE-7751-AA18-E87A-E7E7EDF987D3}"/>
                  </a:ext>
                </a:extLst>
              </p:cNvPr>
              <p:cNvGraphicFramePr>
                <a:graphicFrameLocks noGrp="1"/>
              </p:cNvGraphicFramePr>
              <p:nvPr>
                <p:ph idx="1"/>
              </p:nvPr>
            </p:nvGraphicFramePr>
            <p:xfrm>
              <a:off x="838200" y="1825625"/>
              <a:ext cx="10515600" cy="4351338"/>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5" name="Content Placeholder 4">
                <a:extLst>
                  <a:ext uri="{FF2B5EF4-FFF2-40B4-BE49-F238E27FC236}">
                    <a16:creationId xmlns:a16="http://schemas.microsoft.com/office/drawing/2014/main" id="{F836A6EE-7751-AA18-E87A-E7E7EDF987D3}"/>
                  </a:ext>
                </a:extLst>
              </p:cNvPr>
              <p:cNvPicPr>
                <a:picLocks noGrp="1" noRot="1" noChangeAspect="1" noMove="1" noResize="1" noEditPoints="1" noAdjustHandles="1" noChangeArrowheads="1" noChangeShapeType="1"/>
              </p:cNvPicPr>
              <p:nvPr/>
            </p:nvPicPr>
            <p:blipFill>
              <a:blip r:embed="rId3"/>
              <a:stretch>
                <a:fillRect/>
              </a:stretch>
            </p:blipFill>
            <p:spPr>
              <a:xfrm>
                <a:off x="838200" y="1825625"/>
                <a:ext cx="10515600" cy="4351338"/>
              </a:xfrm>
              <a:prstGeom prst="rect">
                <a:avLst/>
              </a:prstGeom>
            </p:spPr>
          </p:pic>
        </mc:Fallback>
      </mc:AlternateContent>
      <p:sp>
        <p:nvSpPr>
          <p:cNvPr id="4" name="Footer Placeholder 3">
            <a:extLst>
              <a:ext uri="{FF2B5EF4-FFF2-40B4-BE49-F238E27FC236}">
                <a16:creationId xmlns:a16="http://schemas.microsoft.com/office/drawing/2014/main" id="{0C871983-D96F-C03A-8415-31DA3458CA66}"/>
              </a:ext>
            </a:extLst>
          </p:cNvPr>
          <p:cNvSpPr>
            <a:spLocks noGrp="1"/>
          </p:cNvSpPr>
          <p:nvPr>
            <p:ph type="ftr" sz="quarter" idx="11"/>
          </p:nvPr>
        </p:nvSpPr>
        <p:spPr/>
        <p:txBody>
          <a:bodyPr/>
          <a:lstStyle/>
          <a:p>
            <a:r>
              <a:rPr lang="en-US"/>
              <a:t>Diagnostic Tests Workshop 5 March 2025</a:t>
            </a:r>
            <a:endParaRPr lang="en-AU" dirty="0"/>
          </a:p>
        </p:txBody>
      </p:sp>
      <p:pic>
        <p:nvPicPr>
          <p:cNvPr id="2050" name="Picture 2">
            <a:extLst>
              <a:ext uri="{FF2B5EF4-FFF2-40B4-BE49-F238E27FC236}">
                <a16:creationId xmlns:a16="http://schemas.microsoft.com/office/drawing/2014/main" id="{EF0F99FA-B156-A649-A144-387EFDDA7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2214" y="0"/>
            <a:ext cx="2564632" cy="2564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188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group of red glass sticks&#10;&#10;AI-generated content may be incorrect.">
            <a:extLst>
              <a:ext uri="{FF2B5EF4-FFF2-40B4-BE49-F238E27FC236}">
                <a16:creationId xmlns:a16="http://schemas.microsoft.com/office/drawing/2014/main" id="{1802DE70-A51E-0721-8553-7D1F70BABBB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1332" y="-877497"/>
            <a:ext cx="12676195" cy="9507147"/>
          </a:xfrm>
        </p:spPr>
      </p:pic>
      <p:sp>
        <p:nvSpPr>
          <p:cNvPr id="2" name="Title 1">
            <a:extLst>
              <a:ext uri="{FF2B5EF4-FFF2-40B4-BE49-F238E27FC236}">
                <a16:creationId xmlns:a16="http://schemas.microsoft.com/office/drawing/2014/main" id="{06DF0759-8A2C-F3EE-F67E-0ECE46ED732B}"/>
              </a:ext>
            </a:extLst>
          </p:cNvPr>
          <p:cNvSpPr>
            <a:spLocks noGrp="1"/>
          </p:cNvSpPr>
          <p:nvPr>
            <p:ph type="title"/>
          </p:nvPr>
        </p:nvSpPr>
        <p:spPr/>
        <p:txBody>
          <a:bodyPr/>
          <a:lstStyle/>
          <a:p>
            <a:r>
              <a:rPr lang="en-AU" dirty="0">
                <a:solidFill>
                  <a:srgbClr val="FFFF00"/>
                </a:solidFill>
              </a:rPr>
              <a:t>Questions?</a:t>
            </a:r>
          </a:p>
        </p:txBody>
      </p:sp>
      <p:sp>
        <p:nvSpPr>
          <p:cNvPr id="4" name="Content Placeholder 3">
            <a:extLst>
              <a:ext uri="{FF2B5EF4-FFF2-40B4-BE49-F238E27FC236}">
                <a16:creationId xmlns:a16="http://schemas.microsoft.com/office/drawing/2014/main" id="{5B128288-D9AA-350C-1DB6-C2B39CDF7C08}"/>
              </a:ext>
            </a:extLst>
          </p:cNvPr>
          <p:cNvSpPr>
            <a:spLocks noGrp="1"/>
          </p:cNvSpPr>
          <p:nvPr>
            <p:ph sz="half" idx="2"/>
          </p:nvPr>
        </p:nvSpPr>
        <p:spPr/>
        <p:txBody>
          <a:bodyPr/>
          <a:lstStyle/>
          <a:p>
            <a:endParaRPr lang="en-AU" dirty="0"/>
          </a:p>
        </p:txBody>
      </p:sp>
      <p:sp>
        <p:nvSpPr>
          <p:cNvPr id="3" name="Footer Placeholder 2">
            <a:extLst>
              <a:ext uri="{FF2B5EF4-FFF2-40B4-BE49-F238E27FC236}">
                <a16:creationId xmlns:a16="http://schemas.microsoft.com/office/drawing/2014/main" id="{1999157E-0107-2E16-3BEB-3F7A415BDA2E}"/>
              </a:ext>
            </a:extLst>
          </p:cNvPr>
          <p:cNvSpPr>
            <a:spLocks noGrp="1"/>
          </p:cNvSpPr>
          <p:nvPr>
            <p:ph type="ftr" sz="quarter" idx="11"/>
          </p:nvPr>
        </p:nvSpPr>
        <p:spPr>
          <a:xfrm>
            <a:off x="838200" y="6356350"/>
            <a:ext cx="4114800" cy="365125"/>
          </a:xfrm>
        </p:spPr>
        <p:txBody>
          <a:bodyPr/>
          <a:lstStyle/>
          <a:p>
            <a:r>
              <a:rPr lang="en-US"/>
              <a:t>Diagnostic Tests Workshop 5 March 2025</a:t>
            </a:r>
            <a:endParaRPr lang="en-AU"/>
          </a:p>
        </p:txBody>
      </p:sp>
    </p:spTree>
    <p:extLst>
      <p:ext uri="{BB962C8B-B14F-4D97-AF65-F5344CB8AC3E}">
        <p14:creationId xmlns:p14="http://schemas.microsoft.com/office/powerpoint/2010/main" val="2851565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4148B-FBC6-C4CA-5412-9F27DE50F3EB}"/>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CEA14207-E594-1318-B4AB-0C5C04FB3A19}"/>
              </a:ext>
            </a:extLst>
          </p:cNvPr>
          <p:cNvSpPr>
            <a:spLocks noGrp="1"/>
          </p:cNvSpPr>
          <p:nvPr>
            <p:ph sz="half" idx="1"/>
          </p:nvPr>
        </p:nvSpPr>
        <p:spPr/>
        <p:txBody>
          <a:bodyPr/>
          <a:lstStyle/>
          <a:p>
            <a:endParaRPr lang="en-AU"/>
          </a:p>
        </p:txBody>
      </p:sp>
      <p:sp>
        <p:nvSpPr>
          <p:cNvPr id="4" name="Content Placeholder 3">
            <a:extLst>
              <a:ext uri="{FF2B5EF4-FFF2-40B4-BE49-F238E27FC236}">
                <a16:creationId xmlns:a16="http://schemas.microsoft.com/office/drawing/2014/main" id="{A3D95043-75F5-275E-059C-0EB61EA9ED68}"/>
              </a:ext>
            </a:extLst>
          </p:cNvPr>
          <p:cNvSpPr>
            <a:spLocks noGrp="1"/>
          </p:cNvSpPr>
          <p:nvPr>
            <p:ph sz="half" idx="2"/>
          </p:nvPr>
        </p:nvSpPr>
        <p:spPr/>
        <p:txBody>
          <a:bodyPr/>
          <a:lstStyle/>
          <a:p>
            <a:endParaRPr lang="en-AU"/>
          </a:p>
        </p:txBody>
      </p:sp>
      <p:pic>
        <p:nvPicPr>
          <p:cNvPr id="9" name="Picture 8">
            <a:extLst>
              <a:ext uri="{FF2B5EF4-FFF2-40B4-BE49-F238E27FC236}">
                <a16:creationId xmlns:a16="http://schemas.microsoft.com/office/drawing/2014/main" id="{C22949B7-6CBA-D741-76B1-563DD381C77A}"/>
              </a:ext>
            </a:extLst>
          </p:cNvPr>
          <p:cNvPicPr>
            <a:picLocks noChangeAspect="1"/>
          </p:cNvPicPr>
          <p:nvPr/>
        </p:nvPicPr>
        <p:blipFill>
          <a:blip r:embed="rId2"/>
          <a:stretch>
            <a:fillRect/>
          </a:stretch>
        </p:blipFill>
        <p:spPr>
          <a:xfrm>
            <a:off x="5950538" y="1690687"/>
            <a:ext cx="6241462" cy="3751259"/>
          </a:xfrm>
          <a:prstGeom prst="rect">
            <a:avLst/>
          </a:prstGeom>
        </p:spPr>
      </p:pic>
      <p:sp>
        <p:nvSpPr>
          <p:cNvPr id="5" name="Footer Placeholder 4">
            <a:extLst>
              <a:ext uri="{FF2B5EF4-FFF2-40B4-BE49-F238E27FC236}">
                <a16:creationId xmlns:a16="http://schemas.microsoft.com/office/drawing/2014/main" id="{5CDE5FCB-43FF-69E3-64FE-91BCD06E6031}"/>
              </a:ext>
            </a:extLst>
          </p:cNvPr>
          <p:cNvSpPr>
            <a:spLocks noGrp="1"/>
          </p:cNvSpPr>
          <p:nvPr>
            <p:ph type="ftr" sz="quarter" idx="11"/>
          </p:nvPr>
        </p:nvSpPr>
        <p:spPr>
          <a:xfrm>
            <a:off x="838200" y="6356350"/>
            <a:ext cx="4114800" cy="365125"/>
          </a:xfrm>
        </p:spPr>
        <p:txBody>
          <a:bodyPr/>
          <a:lstStyle/>
          <a:p>
            <a:r>
              <a:rPr lang="en-US"/>
              <a:t>Diagnostic Tests Workshop 5 March 2025</a:t>
            </a:r>
            <a:endParaRPr lang="en-AU"/>
          </a:p>
        </p:txBody>
      </p:sp>
    </p:spTree>
    <p:extLst>
      <p:ext uri="{BB962C8B-B14F-4D97-AF65-F5344CB8AC3E}">
        <p14:creationId xmlns:p14="http://schemas.microsoft.com/office/powerpoint/2010/main" val="779508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B0778-17A9-BFF8-8E4E-C3A0BC9D86F2}"/>
              </a:ext>
            </a:extLst>
          </p:cNvPr>
          <p:cNvSpPr>
            <a:spLocks noGrp="1"/>
          </p:cNvSpPr>
          <p:nvPr>
            <p:ph type="title"/>
          </p:nvPr>
        </p:nvSpPr>
        <p:spPr/>
        <p:txBody>
          <a:bodyPr/>
          <a:lstStyle/>
          <a:p>
            <a:r>
              <a:rPr lang="en-AU" dirty="0"/>
              <a:t>Worked example : Comparing 2 linear measures</a:t>
            </a:r>
          </a:p>
        </p:txBody>
      </p:sp>
      <p:sp>
        <p:nvSpPr>
          <p:cNvPr id="4" name="Content Placeholder 3">
            <a:extLst>
              <a:ext uri="{FF2B5EF4-FFF2-40B4-BE49-F238E27FC236}">
                <a16:creationId xmlns:a16="http://schemas.microsoft.com/office/drawing/2014/main" id="{2FA9FB83-2EDA-3D7A-86A6-E4319D0B47D9}"/>
              </a:ext>
            </a:extLst>
          </p:cNvPr>
          <p:cNvSpPr>
            <a:spLocks noGrp="1"/>
          </p:cNvSpPr>
          <p:nvPr>
            <p:ph sz="half" idx="1"/>
          </p:nvPr>
        </p:nvSpPr>
        <p:spPr/>
        <p:txBody>
          <a:bodyPr/>
          <a:lstStyle/>
          <a:p>
            <a:endParaRPr lang="en-AU"/>
          </a:p>
        </p:txBody>
      </p:sp>
      <p:sp>
        <p:nvSpPr>
          <p:cNvPr id="5" name="Content Placeholder 4">
            <a:extLst>
              <a:ext uri="{FF2B5EF4-FFF2-40B4-BE49-F238E27FC236}">
                <a16:creationId xmlns:a16="http://schemas.microsoft.com/office/drawing/2014/main" id="{0C2EB4E9-E809-CC51-3773-7F265DDF03F7}"/>
              </a:ext>
            </a:extLst>
          </p:cNvPr>
          <p:cNvSpPr>
            <a:spLocks noGrp="1"/>
          </p:cNvSpPr>
          <p:nvPr>
            <p:ph sz="half" idx="2"/>
          </p:nvPr>
        </p:nvSpPr>
        <p:spPr/>
        <p:txBody>
          <a:bodyPr/>
          <a:lstStyle/>
          <a:p>
            <a:endParaRPr lang="en-AU"/>
          </a:p>
        </p:txBody>
      </p:sp>
      <p:pic>
        <p:nvPicPr>
          <p:cNvPr id="7" name="Picture 6">
            <a:extLst>
              <a:ext uri="{FF2B5EF4-FFF2-40B4-BE49-F238E27FC236}">
                <a16:creationId xmlns:a16="http://schemas.microsoft.com/office/drawing/2014/main" id="{5E89B70C-D786-FBC4-C846-18530DA9BC6E}"/>
              </a:ext>
            </a:extLst>
          </p:cNvPr>
          <p:cNvPicPr>
            <a:picLocks noChangeAspect="1"/>
          </p:cNvPicPr>
          <p:nvPr/>
        </p:nvPicPr>
        <p:blipFill>
          <a:blip r:embed="rId2"/>
          <a:stretch>
            <a:fillRect/>
          </a:stretch>
        </p:blipFill>
        <p:spPr>
          <a:xfrm>
            <a:off x="152400" y="1823911"/>
            <a:ext cx="5798138" cy="3484811"/>
          </a:xfrm>
          <a:prstGeom prst="rect">
            <a:avLst/>
          </a:prstGeom>
        </p:spPr>
      </p:pic>
      <p:sp>
        <p:nvSpPr>
          <p:cNvPr id="10" name="TextBox 9">
            <a:extLst>
              <a:ext uri="{FF2B5EF4-FFF2-40B4-BE49-F238E27FC236}">
                <a16:creationId xmlns:a16="http://schemas.microsoft.com/office/drawing/2014/main" id="{7CF34176-B662-D643-7125-489AB610987B}"/>
              </a:ext>
            </a:extLst>
          </p:cNvPr>
          <p:cNvSpPr txBox="1"/>
          <p:nvPr/>
        </p:nvSpPr>
        <p:spPr>
          <a:xfrm>
            <a:off x="2256311" y="5558176"/>
            <a:ext cx="1007007" cy="369332"/>
          </a:xfrm>
          <a:prstGeom prst="rect">
            <a:avLst/>
          </a:prstGeom>
          <a:noFill/>
        </p:spPr>
        <p:txBody>
          <a:bodyPr wrap="none" rtlCol="0">
            <a:spAutoFit/>
          </a:bodyPr>
          <a:lstStyle/>
          <a:p>
            <a:r>
              <a:rPr lang="en-AU" dirty="0"/>
              <a:t>R=0.988</a:t>
            </a:r>
          </a:p>
        </p:txBody>
      </p:sp>
      <p:sp>
        <p:nvSpPr>
          <p:cNvPr id="11" name="TextBox 10">
            <a:extLst>
              <a:ext uri="{FF2B5EF4-FFF2-40B4-BE49-F238E27FC236}">
                <a16:creationId xmlns:a16="http://schemas.microsoft.com/office/drawing/2014/main" id="{0600C8F9-4E59-7B43-EA29-580F7B715F35}"/>
              </a:ext>
            </a:extLst>
          </p:cNvPr>
          <p:cNvSpPr txBox="1"/>
          <p:nvPr/>
        </p:nvSpPr>
        <p:spPr>
          <a:xfrm>
            <a:off x="7608045" y="5440122"/>
            <a:ext cx="2906821" cy="369332"/>
          </a:xfrm>
          <a:prstGeom prst="rect">
            <a:avLst/>
          </a:prstGeom>
          <a:noFill/>
        </p:spPr>
        <p:txBody>
          <a:bodyPr wrap="none" rtlCol="0">
            <a:spAutoFit/>
          </a:bodyPr>
          <a:lstStyle/>
          <a:p>
            <a:r>
              <a:rPr lang="en-AU" dirty="0"/>
              <a:t>Mean -1.12 ± 3.18 , p&lt;0.001</a:t>
            </a:r>
          </a:p>
        </p:txBody>
      </p:sp>
      <p:pic>
        <p:nvPicPr>
          <p:cNvPr id="12" name="Picture 11">
            <a:extLst>
              <a:ext uri="{FF2B5EF4-FFF2-40B4-BE49-F238E27FC236}">
                <a16:creationId xmlns:a16="http://schemas.microsoft.com/office/drawing/2014/main" id="{214EE4A8-AAB7-7A37-AE30-AC7E2B38F6D4}"/>
              </a:ext>
            </a:extLst>
          </p:cNvPr>
          <p:cNvPicPr>
            <a:picLocks noChangeAspect="1"/>
          </p:cNvPicPr>
          <p:nvPr/>
        </p:nvPicPr>
        <p:blipFill>
          <a:blip r:embed="rId3"/>
          <a:stretch>
            <a:fillRect/>
          </a:stretch>
        </p:blipFill>
        <p:spPr>
          <a:xfrm>
            <a:off x="5822402" y="1770454"/>
            <a:ext cx="5881196" cy="3534731"/>
          </a:xfrm>
          <a:prstGeom prst="rect">
            <a:avLst/>
          </a:prstGeom>
        </p:spPr>
      </p:pic>
      <p:sp>
        <p:nvSpPr>
          <p:cNvPr id="3" name="Footer Placeholder 2">
            <a:extLst>
              <a:ext uri="{FF2B5EF4-FFF2-40B4-BE49-F238E27FC236}">
                <a16:creationId xmlns:a16="http://schemas.microsoft.com/office/drawing/2014/main" id="{F0166DE9-B226-57F7-E75A-6FF3712D0D85}"/>
              </a:ext>
            </a:extLst>
          </p:cNvPr>
          <p:cNvSpPr>
            <a:spLocks noGrp="1"/>
          </p:cNvSpPr>
          <p:nvPr>
            <p:ph type="ftr" sz="quarter" idx="11"/>
          </p:nvPr>
        </p:nvSpPr>
        <p:spPr>
          <a:xfrm>
            <a:off x="838200" y="6356350"/>
            <a:ext cx="4114800" cy="365125"/>
          </a:xfrm>
        </p:spPr>
        <p:txBody>
          <a:bodyPr/>
          <a:lstStyle/>
          <a:p>
            <a:r>
              <a:rPr lang="en-US"/>
              <a:t>Diagnostic Tests Workshop 5 March 2025</a:t>
            </a:r>
            <a:endParaRPr lang="en-AU"/>
          </a:p>
        </p:txBody>
      </p:sp>
    </p:spTree>
    <p:extLst>
      <p:ext uri="{BB962C8B-B14F-4D97-AF65-F5344CB8AC3E}">
        <p14:creationId xmlns:p14="http://schemas.microsoft.com/office/powerpoint/2010/main" val="3614078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138811" y="190500"/>
            <a:ext cx="6248400" cy="6477000"/>
          </a:xfrm>
          <a:prstGeom prst="rect">
            <a:avLst/>
          </a:prstGeom>
        </p:spPr>
      </p:pic>
    </p:spTree>
    <p:extLst>
      <p:ext uri="{BB962C8B-B14F-4D97-AF65-F5344CB8AC3E}">
        <p14:creationId xmlns:p14="http://schemas.microsoft.com/office/powerpoint/2010/main" val="4046445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DC166-9261-D10A-419B-C9727865909A}"/>
              </a:ext>
            </a:extLst>
          </p:cNvPr>
          <p:cNvSpPr>
            <a:spLocks noGrp="1"/>
          </p:cNvSpPr>
          <p:nvPr>
            <p:ph type="title"/>
          </p:nvPr>
        </p:nvSpPr>
        <p:spPr/>
        <p:txBody>
          <a:bodyPr/>
          <a:lstStyle/>
          <a:p>
            <a:r>
              <a:rPr lang="en-AU" dirty="0"/>
              <a:t>How does this differ from “usual” statistics?  </a:t>
            </a:r>
          </a:p>
        </p:txBody>
      </p:sp>
      <p:sp>
        <p:nvSpPr>
          <p:cNvPr id="3" name="Content Placeholder 2">
            <a:extLst>
              <a:ext uri="{FF2B5EF4-FFF2-40B4-BE49-F238E27FC236}">
                <a16:creationId xmlns:a16="http://schemas.microsoft.com/office/drawing/2014/main" id="{42FA2A4F-E6FE-8C5B-9251-B764E5160714}"/>
              </a:ext>
            </a:extLst>
          </p:cNvPr>
          <p:cNvSpPr>
            <a:spLocks noGrp="1"/>
          </p:cNvSpPr>
          <p:nvPr>
            <p:ph idx="1"/>
          </p:nvPr>
        </p:nvSpPr>
        <p:spPr/>
        <p:txBody>
          <a:bodyPr/>
          <a:lstStyle/>
          <a:p>
            <a:pPr lvl="1"/>
            <a:endParaRPr lang="en-AU" dirty="0"/>
          </a:p>
          <a:p>
            <a:r>
              <a:rPr lang="en-AU" dirty="0"/>
              <a:t>Types of questions</a:t>
            </a:r>
          </a:p>
          <a:p>
            <a:pPr lvl="1"/>
            <a:r>
              <a:rPr lang="en-AU" dirty="0"/>
              <a:t>How well does a test predict an outcome?</a:t>
            </a:r>
          </a:p>
          <a:p>
            <a:pPr lvl="1"/>
            <a:endParaRPr lang="en-AU" dirty="0"/>
          </a:p>
          <a:p>
            <a:pPr lvl="1"/>
            <a:r>
              <a:rPr lang="en-AU" dirty="0"/>
              <a:t>How well do 2 test methods agree?</a:t>
            </a:r>
          </a:p>
          <a:p>
            <a:pPr lvl="1"/>
            <a:endParaRPr lang="en-AU" dirty="0"/>
          </a:p>
          <a:p>
            <a:pPr lvl="1"/>
            <a:r>
              <a:rPr lang="en-AU" dirty="0"/>
              <a:t>Is one test better than another</a:t>
            </a:r>
          </a:p>
        </p:txBody>
      </p:sp>
      <p:pic>
        <p:nvPicPr>
          <p:cNvPr id="1028" name="Picture 4" descr="Gold British Royal Mint Gold Standard Coin 1/4 Ounce - GSI Exchange">
            <a:extLst>
              <a:ext uri="{FF2B5EF4-FFF2-40B4-BE49-F238E27FC236}">
                <a16:creationId xmlns:a16="http://schemas.microsoft.com/office/drawing/2014/main" id="{9246BCED-A55F-F9E2-5B21-6E434F345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9063" y="1690688"/>
            <a:ext cx="3402864" cy="311119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EC49C5CF-9028-A308-9A1D-ED4BECB75E79}"/>
              </a:ext>
            </a:extLst>
          </p:cNvPr>
          <p:cNvSpPr>
            <a:spLocks noGrp="1"/>
          </p:cNvSpPr>
          <p:nvPr>
            <p:ph type="ftr" sz="quarter" idx="11"/>
          </p:nvPr>
        </p:nvSpPr>
        <p:spPr/>
        <p:txBody>
          <a:bodyPr/>
          <a:lstStyle/>
          <a:p>
            <a:r>
              <a:rPr lang="en-US" dirty="0"/>
              <a:t>Diagnostic Tests Workshop 5 March 2025</a:t>
            </a:r>
            <a:endParaRPr lang="en-AU" dirty="0"/>
          </a:p>
        </p:txBody>
      </p:sp>
    </p:spTree>
    <p:extLst>
      <p:ext uri="{BB962C8B-B14F-4D97-AF65-F5344CB8AC3E}">
        <p14:creationId xmlns:p14="http://schemas.microsoft.com/office/powerpoint/2010/main" val="426386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AEFF3-CAF2-000E-24D3-987B5D2424A1}"/>
              </a:ext>
            </a:extLst>
          </p:cNvPr>
          <p:cNvSpPr>
            <a:spLocks noGrp="1"/>
          </p:cNvSpPr>
          <p:nvPr>
            <p:ph type="title"/>
          </p:nvPr>
        </p:nvSpPr>
        <p:spPr/>
        <p:txBody>
          <a:bodyPr/>
          <a:lstStyle/>
          <a:p>
            <a:r>
              <a:rPr lang="en-AU" dirty="0"/>
              <a:t>Outline</a:t>
            </a:r>
          </a:p>
        </p:txBody>
      </p:sp>
      <p:sp>
        <p:nvSpPr>
          <p:cNvPr id="3" name="Content Placeholder 2">
            <a:extLst>
              <a:ext uri="{FF2B5EF4-FFF2-40B4-BE49-F238E27FC236}">
                <a16:creationId xmlns:a16="http://schemas.microsoft.com/office/drawing/2014/main" id="{A4D6708A-812E-48FF-3C3F-6D4DEA2198D5}"/>
              </a:ext>
            </a:extLst>
          </p:cNvPr>
          <p:cNvSpPr>
            <a:spLocks noGrp="1"/>
          </p:cNvSpPr>
          <p:nvPr>
            <p:ph idx="1"/>
          </p:nvPr>
        </p:nvSpPr>
        <p:spPr/>
        <p:txBody>
          <a:bodyPr/>
          <a:lstStyle/>
          <a:p>
            <a:r>
              <a:rPr lang="en-AU" dirty="0"/>
              <a:t>Test characteristics</a:t>
            </a:r>
          </a:p>
          <a:p>
            <a:r>
              <a:rPr lang="en-AU" dirty="0"/>
              <a:t>Test performance</a:t>
            </a:r>
          </a:p>
          <a:p>
            <a:r>
              <a:rPr lang="en-AU" dirty="0"/>
              <a:t>Comparing diagnostic tests</a:t>
            </a:r>
          </a:p>
        </p:txBody>
      </p:sp>
      <p:sp>
        <p:nvSpPr>
          <p:cNvPr id="4" name="Footer Placeholder 3">
            <a:extLst>
              <a:ext uri="{FF2B5EF4-FFF2-40B4-BE49-F238E27FC236}">
                <a16:creationId xmlns:a16="http://schemas.microsoft.com/office/drawing/2014/main" id="{D4427566-4F1C-3AB9-C289-DBC5F0ABC836}"/>
              </a:ext>
            </a:extLst>
          </p:cNvPr>
          <p:cNvSpPr>
            <a:spLocks noGrp="1"/>
          </p:cNvSpPr>
          <p:nvPr>
            <p:ph type="ftr" sz="quarter" idx="11"/>
          </p:nvPr>
        </p:nvSpPr>
        <p:spPr/>
        <p:txBody>
          <a:bodyPr/>
          <a:lstStyle/>
          <a:p>
            <a:r>
              <a:rPr lang="en-US"/>
              <a:t>Diagnostic Tests Workshop 5 March 2025</a:t>
            </a:r>
            <a:endParaRPr lang="en-AU" dirty="0"/>
          </a:p>
        </p:txBody>
      </p:sp>
      <p:pic>
        <p:nvPicPr>
          <p:cNvPr id="6" name="Picture 5" descr="A cartoon of a diagram&#10;&#10;AI-generated content may be incorrect.">
            <a:extLst>
              <a:ext uri="{FF2B5EF4-FFF2-40B4-BE49-F238E27FC236}">
                <a16:creationId xmlns:a16="http://schemas.microsoft.com/office/drawing/2014/main" id="{6BBD483F-877E-9900-9A22-A2E45F72B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00" y="1027906"/>
            <a:ext cx="5181600" cy="4533900"/>
          </a:xfrm>
          <a:prstGeom prst="rect">
            <a:avLst/>
          </a:prstGeom>
        </p:spPr>
      </p:pic>
    </p:spTree>
    <p:extLst>
      <p:ext uri="{BB962C8B-B14F-4D97-AF65-F5344CB8AC3E}">
        <p14:creationId xmlns:p14="http://schemas.microsoft.com/office/powerpoint/2010/main" val="31009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9F9DB-62DB-81A4-BC60-835590AE7410}"/>
              </a:ext>
            </a:extLst>
          </p:cNvPr>
          <p:cNvSpPr>
            <a:spLocks noGrp="1"/>
          </p:cNvSpPr>
          <p:nvPr>
            <p:ph type="title"/>
          </p:nvPr>
        </p:nvSpPr>
        <p:spPr/>
        <p:txBody>
          <a:bodyPr/>
          <a:lstStyle/>
          <a:p>
            <a:r>
              <a:rPr lang="en-AU" dirty="0"/>
              <a:t>Diagnosing disease</a:t>
            </a:r>
          </a:p>
        </p:txBody>
      </p:sp>
      <p:sp>
        <p:nvSpPr>
          <p:cNvPr id="3" name="Content Placeholder 2">
            <a:extLst>
              <a:ext uri="{FF2B5EF4-FFF2-40B4-BE49-F238E27FC236}">
                <a16:creationId xmlns:a16="http://schemas.microsoft.com/office/drawing/2014/main" id="{CEB3BC69-EC66-C14B-E7FB-EDAF63415F5E}"/>
              </a:ext>
            </a:extLst>
          </p:cNvPr>
          <p:cNvSpPr>
            <a:spLocks noGrp="1"/>
          </p:cNvSpPr>
          <p:nvPr>
            <p:ph idx="1"/>
          </p:nvPr>
        </p:nvSpPr>
        <p:spPr>
          <a:xfrm>
            <a:off x="7374576" y="1825625"/>
            <a:ext cx="3979223" cy="4351338"/>
          </a:xfrm>
        </p:spPr>
        <p:txBody>
          <a:bodyPr/>
          <a:lstStyle/>
          <a:p>
            <a:r>
              <a:rPr lang="en-AU" dirty="0"/>
              <a:t>Other measures</a:t>
            </a:r>
          </a:p>
          <a:p>
            <a:pPr lvl="1"/>
            <a:r>
              <a:rPr lang="en-AU" dirty="0"/>
              <a:t>Accuracy (% correctly classified)</a:t>
            </a:r>
          </a:p>
          <a:p>
            <a:pPr lvl="1"/>
            <a:r>
              <a:rPr lang="en-AU" dirty="0"/>
              <a:t>Positive and negative likelihood ratio</a:t>
            </a:r>
          </a:p>
        </p:txBody>
      </p:sp>
      <p:pic>
        <p:nvPicPr>
          <p:cNvPr id="6" name="Picture 5">
            <a:extLst>
              <a:ext uri="{FF2B5EF4-FFF2-40B4-BE49-F238E27FC236}">
                <a16:creationId xmlns:a16="http://schemas.microsoft.com/office/drawing/2014/main" id="{D03AD452-F4F6-6CD4-8BB7-1246C34930BA}"/>
              </a:ext>
            </a:extLst>
          </p:cNvPr>
          <p:cNvPicPr>
            <a:picLocks noChangeAspect="1"/>
          </p:cNvPicPr>
          <p:nvPr/>
        </p:nvPicPr>
        <p:blipFill>
          <a:blip r:embed="rId2"/>
          <a:stretch>
            <a:fillRect/>
          </a:stretch>
        </p:blipFill>
        <p:spPr>
          <a:xfrm>
            <a:off x="364803" y="3995863"/>
            <a:ext cx="4938597" cy="2194932"/>
          </a:xfrm>
          <a:prstGeom prst="rect">
            <a:avLst/>
          </a:prstGeom>
        </p:spPr>
      </p:pic>
      <p:pic>
        <p:nvPicPr>
          <p:cNvPr id="15" name="Picture 14">
            <a:extLst>
              <a:ext uri="{FF2B5EF4-FFF2-40B4-BE49-F238E27FC236}">
                <a16:creationId xmlns:a16="http://schemas.microsoft.com/office/drawing/2014/main" id="{D6DBBB6D-B98C-EF9A-2217-48F0260AEDB9}"/>
              </a:ext>
            </a:extLst>
          </p:cNvPr>
          <p:cNvPicPr>
            <a:picLocks noChangeAspect="1"/>
          </p:cNvPicPr>
          <p:nvPr/>
        </p:nvPicPr>
        <p:blipFill>
          <a:blip r:embed="rId3"/>
          <a:stretch>
            <a:fillRect/>
          </a:stretch>
        </p:blipFill>
        <p:spPr>
          <a:xfrm>
            <a:off x="181468" y="1703716"/>
            <a:ext cx="6746215" cy="2305979"/>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D59EB33-CB31-C5CB-E1F4-9FF45C0CFC8B}"/>
                  </a:ext>
                </a:extLst>
              </p:cNvPr>
              <p:cNvSpPr txBox="1"/>
              <p:nvPr/>
            </p:nvSpPr>
            <p:spPr>
              <a:xfrm>
                <a:off x="7762872" y="4009695"/>
                <a:ext cx="3590927" cy="6576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i="1" smtClean="0">
                          <a:latin typeface="Cambria Math" panose="02040503050406030204" pitchFamily="18" charset="0"/>
                        </a:rPr>
                        <m:t>𝑃𝑜𝑠</m:t>
                      </m:r>
                      <m:r>
                        <a:rPr lang="en-AU" i="0">
                          <a:latin typeface="Cambria Math" panose="02040503050406030204" pitchFamily="18" charset="0"/>
                        </a:rPr>
                        <m:t> </m:t>
                      </m:r>
                      <m:r>
                        <a:rPr lang="en-AU" i="1">
                          <a:latin typeface="Cambria Math" panose="02040503050406030204" pitchFamily="18" charset="0"/>
                        </a:rPr>
                        <m:t>𝐿𝑅</m:t>
                      </m:r>
                      <m:r>
                        <a:rPr lang="en-AU" i="0">
                          <a:latin typeface="Cambria Math" panose="02040503050406030204" pitchFamily="18" charset="0"/>
                        </a:rPr>
                        <m:t>=</m:t>
                      </m:r>
                      <m:f>
                        <m:fPr>
                          <m:ctrlPr>
                            <a:rPr lang="en-AU" i="1">
                              <a:solidFill>
                                <a:srgbClr val="836967"/>
                              </a:solidFill>
                              <a:latin typeface="Cambria Math" panose="02040503050406030204" pitchFamily="18" charset="0"/>
                            </a:rPr>
                          </m:ctrlPr>
                        </m:fPr>
                        <m:num>
                          <m:r>
                            <a:rPr lang="en-AU" i="1">
                              <a:latin typeface="Cambria Math" panose="02040503050406030204" pitchFamily="18" charset="0"/>
                            </a:rPr>
                            <m:t>𝑠𝑒𝑛𝑠𝑖𝑡𝑖𝑣𝑖𝑡𝑦</m:t>
                          </m:r>
                        </m:num>
                        <m:den>
                          <m:d>
                            <m:dPr>
                              <m:ctrlPr>
                                <a:rPr lang="en-AU" i="1">
                                  <a:latin typeface="Cambria Math" panose="02040503050406030204" pitchFamily="18" charset="0"/>
                                </a:rPr>
                              </m:ctrlPr>
                            </m:dPr>
                            <m:e>
                              <m:r>
                                <a:rPr lang="en-AU" i="0">
                                  <a:latin typeface="Cambria Math" panose="02040503050406030204" pitchFamily="18" charset="0"/>
                                </a:rPr>
                                <m:t>1−</m:t>
                              </m:r>
                              <m:r>
                                <a:rPr lang="en-AU" i="1">
                                  <a:latin typeface="Cambria Math" panose="02040503050406030204" pitchFamily="18" charset="0"/>
                                </a:rPr>
                                <m:t>𝑠𝑝𝑒𝑐𝑖𝑓𝑖𝑐𝑖𝑡𝑦</m:t>
                              </m:r>
                            </m:e>
                          </m:d>
                        </m:den>
                      </m:f>
                    </m:oMath>
                  </m:oMathPara>
                </a14:m>
                <a:endParaRPr lang="en-AU" dirty="0"/>
              </a:p>
            </p:txBody>
          </p:sp>
        </mc:Choice>
        <mc:Fallback xmlns="">
          <p:sp>
            <p:nvSpPr>
              <p:cNvPr id="7" name="TextBox 6">
                <a:extLst>
                  <a:ext uri="{FF2B5EF4-FFF2-40B4-BE49-F238E27FC236}">
                    <a16:creationId xmlns:a16="http://schemas.microsoft.com/office/drawing/2014/main" id="{5D59EB33-CB31-C5CB-E1F4-9FF45C0CFC8B}"/>
                  </a:ext>
                </a:extLst>
              </p:cNvPr>
              <p:cNvSpPr txBox="1">
                <a:spLocks noRot="1" noChangeAspect="1" noMove="1" noResize="1" noEditPoints="1" noAdjustHandles="1" noChangeArrowheads="1" noChangeShapeType="1" noTextEdit="1"/>
              </p:cNvSpPr>
              <p:nvPr/>
            </p:nvSpPr>
            <p:spPr>
              <a:xfrm>
                <a:off x="7762872" y="4009695"/>
                <a:ext cx="3590927" cy="657616"/>
              </a:xfrm>
              <a:prstGeom prst="rect">
                <a:avLst/>
              </a:prstGeom>
              <a:blipFill>
                <a:blip r:embed="rId4"/>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A1A6D05-0287-0CC6-C0A4-F1A9CFF39C3B}"/>
                  </a:ext>
                </a:extLst>
              </p:cNvPr>
              <p:cNvSpPr txBox="1"/>
              <p:nvPr/>
            </p:nvSpPr>
            <p:spPr>
              <a:xfrm>
                <a:off x="6509346" y="4853151"/>
                <a:ext cx="6097978" cy="67845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i="1" smtClean="0">
                          <a:latin typeface="Cambria Math" panose="02040503050406030204" pitchFamily="18" charset="0"/>
                        </a:rPr>
                        <m:t>𝑁𝑒𝑔</m:t>
                      </m:r>
                      <m:r>
                        <a:rPr lang="en-AU" i="0">
                          <a:latin typeface="Cambria Math" panose="02040503050406030204" pitchFamily="18" charset="0"/>
                        </a:rPr>
                        <m:t> </m:t>
                      </m:r>
                      <m:r>
                        <a:rPr lang="en-AU" i="1">
                          <a:latin typeface="Cambria Math" panose="02040503050406030204" pitchFamily="18" charset="0"/>
                        </a:rPr>
                        <m:t>𝐿𝑅</m:t>
                      </m:r>
                      <m:r>
                        <a:rPr lang="en-AU" i="0">
                          <a:latin typeface="Cambria Math" panose="02040503050406030204" pitchFamily="18" charset="0"/>
                        </a:rPr>
                        <m:t>=</m:t>
                      </m:r>
                      <m:f>
                        <m:fPr>
                          <m:ctrlPr>
                            <a:rPr lang="en-AU" i="1">
                              <a:solidFill>
                                <a:srgbClr val="836967"/>
                              </a:solidFill>
                              <a:latin typeface="Cambria Math" panose="02040503050406030204" pitchFamily="18" charset="0"/>
                            </a:rPr>
                          </m:ctrlPr>
                        </m:fPr>
                        <m:num>
                          <m:d>
                            <m:dPr>
                              <m:ctrlPr>
                                <a:rPr lang="en-AU" i="1">
                                  <a:latin typeface="Cambria Math" panose="02040503050406030204" pitchFamily="18" charset="0"/>
                                </a:rPr>
                              </m:ctrlPr>
                            </m:dPr>
                            <m:e>
                              <m:r>
                                <a:rPr lang="en-AU" i="0">
                                  <a:latin typeface="Cambria Math" panose="02040503050406030204" pitchFamily="18" charset="0"/>
                                </a:rPr>
                                <m:t>1−</m:t>
                              </m:r>
                              <m:r>
                                <a:rPr lang="en-AU" i="1">
                                  <a:latin typeface="Cambria Math" panose="02040503050406030204" pitchFamily="18" charset="0"/>
                                </a:rPr>
                                <m:t>𝑠𝑒𝑛𝑠𝑖𝑡𝑖𝑣𝑖𝑡𝑦</m:t>
                              </m:r>
                            </m:e>
                          </m:d>
                        </m:num>
                        <m:den>
                          <m:d>
                            <m:dPr>
                              <m:ctrlPr>
                                <a:rPr lang="en-AU" i="1">
                                  <a:latin typeface="Cambria Math" panose="02040503050406030204" pitchFamily="18" charset="0"/>
                                </a:rPr>
                              </m:ctrlPr>
                            </m:dPr>
                            <m:e>
                              <m:r>
                                <a:rPr lang="en-AU" i="1">
                                  <a:latin typeface="Cambria Math" panose="02040503050406030204" pitchFamily="18" charset="0"/>
                                </a:rPr>
                                <m:t>𝑠𝑝𝑒𝑐𝑖𝑓𝑖𝑐𝑖𝑡𝑦</m:t>
                              </m:r>
                            </m:e>
                          </m:d>
                        </m:den>
                      </m:f>
                    </m:oMath>
                  </m:oMathPara>
                </a14:m>
                <a:endParaRPr lang="en-AU" dirty="0"/>
              </a:p>
            </p:txBody>
          </p:sp>
        </mc:Choice>
        <mc:Fallback xmlns="">
          <p:sp>
            <p:nvSpPr>
              <p:cNvPr id="13" name="TextBox 12">
                <a:extLst>
                  <a:ext uri="{FF2B5EF4-FFF2-40B4-BE49-F238E27FC236}">
                    <a16:creationId xmlns:a16="http://schemas.microsoft.com/office/drawing/2014/main" id="{5A1A6D05-0287-0CC6-C0A4-F1A9CFF39C3B}"/>
                  </a:ext>
                </a:extLst>
              </p:cNvPr>
              <p:cNvSpPr txBox="1">
                <a:spLocks noRot="1" noChangeAspect="1" noMove="1" noResize="1" noEditPoints="1" noAdjustHandles="1" noChangeArrowheads="1" noChangeShapeType="1" noTextEdit="1"/>
              </p:cNvSpPr>
              <p:nvPr/>
            </p:nvSpPr>
            <p:spPr>
              <a:xfrm>
                <a:off x="6509346" y="4853151"/>
                <a:ext cx="6097978" cy="678455"/>
              </a:xfrm>
              <a:prstGeom prst="rect">
                <a:avLst/>
              </a:prstGeom>
              <a:blipFill>
                <a:blip r:embed="rId5"/>
                <a:stretch>
                  <a:fillRect/>
                </a:stretch>
              </a:blipFill>
            </p:spPr>
            <p:txBody>
              <a:bodyPr/>
              <a:lstStyle/>
              <a:p>
                <a:r>
                  <a:rPr lang="en-AU">
                    <a:noFill/>
                  </a:rPr>
                  <a:t> </a:t>
                </a:r>
              </a:p>
            </p:txBody>
          </p:sp>
        </mc:Fallback>
      </mc:AlternateContent>
      <p:sp>
        <p:nvSpPr>
          <p:cNvPr id="4" name="Footer Placeholder 3">
            <a:extLst>
              <a:ext uri="{FF2B5EF4-FFF2-40B4-BE49-F238E27FC236}">
                <a16:creationId xmlns:a16="http://schemas.microsoft.com/office/drawing/2014/main" id="{988486AD-56B3-F4A1-E296-56F9215054DB}"/>
              </a:ext>
            </a:extLst>
          </p:cNvPr>
          <p:cNvSpPr>
            <a:spLocks noGrp="1"/>
          </p:cNvSpPr>
          <p:nvPr>
            <p:ph type="ftr" sz="quarter" idx="11"/>
          </p:nvPr>
        </p:nvSpPr>
        <p:spPr/>
        <p:txBody>
          <a:bodyPr/>
          <a:lstStyle/>
          <a:p>
            <a:r>
              <a:rPr lang="en-US"/>
              <a:t>Diagnostic Tests Workshop 5 March 2025</a:t>
            </a:r>
            <a:endParaRPr lang="en-AU" dirty="0"/>
          </a:p>
        </p:txBody>
      </p:sp>
    </p:spTree>
    <p:extLst>
      <p:ext uri="{BB962C8B-B14F-4D97-AF65-F5344CB8AC3E}">
        <p14:creationId xmlns:p14="http://schemas.microsoft.com/office/powerpoint/2010/main" val="1276147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26640-8573-360E-D611-D6D3473ABE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8B65B6-947A-BE61-8B47-F6915DEACBF8}"/>
              </a:ext>
            </a:extLst>
          </p:cNvPr>
          <p:cNvSpPr>
            <a:spLocks noGrp="1"/>
          </p:cNvSpPr>
          <p:nvPr>
            <p:ph type="title"/>
          </p:nvPr>
        </p:nvSpPr>
        <p:spPr/>
        <p:txBody>
          <a:bodyPr/>
          <a:lstStyle/>
          <a:p>
            <a:r>
              <a:rPr lang="en-AU" dirty="0"/>
              <a:t>Worked example</a:t>
            </a:r>
          </a:p>
        </p:txBody>
      </p:sp>
      <p:graphicFrame>
        <p:nvGraphicFramePr>
          <p:cNvPr id="8" name="Content Placeholder 7">
            <a:extLst>
              <a:ext uri="{FF2B5EF4-FFF2-40B4-BE49-F238E27FC236}">
                <a16:creationId xmlns:a16="http://schemas.microsoft.com/office/drawing/2014/main" id="{A186694B-E13E-5653-AF93-F06D25589C60}"/>
              </a:ext>
            </a:extLst>
          </p:cNvPr>
          <p:cNvGraphicFramePr>
            <a:graphicFrameLocks noGrp="1"/>
          </p:cNvGraphicFramePr>
          <p:nvPr>
            <p:ph sz="half" idx="1"/>
            <p:extLst>
              <p:ext uri="{D42A27DB-BD31-4B8C-83A1-F6EECF244321}">
                <p14:modId xmlns:p14="http://schemas.microsoft.com/office/powerpoint/2010/main" val="266954309"/>
              </p:ext>
            </p:extLst>
          </p:nvPr>
        </p:nvGraphicFramePr>
        <p:xfrm>
          <a:off x="6324723" y="2828919"/>
          <a:ext cx="5181600" cy="148336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471752462"/>
                    </a:ext>
                  </a:extLst>
                </a:gridCol>
                <a:gridCol w="1295400">
                  <a:extLst>
                    <a:ext uri="{9D8B030D-6E8A-4147-A177-3AD203B41FA5}">
                      <a16:colId xmlns:a16="http://schemas.microsoft.com/office/drawing/2014/main" val="3994639191"/>
                    </a:ext>
                  </a:extLst>
                </a:gridCol>
                <a:gridCol w="1295400">
                  <a:extLst>
                    <a:ext uri="{9D8B030D-6E8A-4147-A177-3AD203B41FA5}">
                      <a16:colId xmlns:a16="http://schemas.microsoft.com/office/drawing/2014/main" val="1535143199"/>
                    </a:ext>
                  </a:extLst>
                </a:gridCol>
                <a:gridCol w="1295400">
                  <a:extLst>
                    <a:ext uri="{9D8B030D-6E8A-4147-A177-3AD203B41FA5}">
                      <a16:colId xmlns:a16="http://schemas.microsoft.com/office/drawing/2014/main" val="1783201913"/>
                    </a:ext>
                  </a:extLst>
                </a:gridCol>
              </a:tblGrid>
              <a:tr h="370840">
                <a:tc>
                  <a:txBody>
                    <a:bodyPr/>
                    <a:lstStyle/>
                    <a:p>
                      <a:endParaRPr lang="en-AU"/>
                    </a:p>
                  </a:txBody>
                  <a:tcPr/>
                </a:tc>
                <a:tc>
                  <a:txBody>
                    <a:bodyPr/>
                    <a:lstStyle/>
                    <a:p>
                      <a:r>
                        <a:rPr lang="en-AU" dirty="0"/>
                        <a:t>Disease +</a:t>
                      </a:r>
                    </a:p>
                  </a:txBody>
                  <a:tcPr/>
                </a:tc>
                <a:tc>
                  <a:txBody>
                    <a:bodyPr/>
                    <a:lstStyle/>
                    <a:p>
                      <a:r>
                        <a:rPr lang="en-AU" dirty="0"/>
                        <a:t>Disease -</a:t>
                      </a:r>
                    </a:p>
                  </a:txBody>
                  <a:tcPr/>
                </a:tc>
                <a:tc>
                  <a:txBody>
                    <a:bodyPr/>
                    <a:lstStyle/>
                    <a:p>
                      <a:r>
                        <a:rPr lang="en-AU" dirty="0"/>
                        <a:t>Total</a:t>
                      </a:r>
                    </a:p>
                  </a:txBody>
                  <a:tcPr/>
                </a:tc>
                <a:extLst>
                  <a:ext uri="{0D108BD9-81ED-4DB2-BD59-A6C34878D82A}">
                    <a16:rowId xmlns:a16="http://schemas.microsoft.com/office/drawing/2014/main" val="1270822064"/>
                  </a:ext>
                </a:extLst>
              </a:tr>
              <a:tr h="370840">
                <a:tc>
                  <a:txBody>
                    <a:bodyPr/>
                    <a:lstStyle/>
                    <a:p>
                      <a:r>
                        <a:rPr lang="en-AU" dirty="0"/>
                        <a:t>Test +</a:t>
                      </a:r>
                    </a:p>
                  </a:txBody>
                  <a:tcPr/>
                </a:tc>
                <a:tc>
                  <a:txBody>
                    <a:bodyPr/>
                    <a:lstStyle/>
                    <a:p>
                      <a:r>
                        <a:rPr lang="en-AU" dirty="0"/>
                        <a:t>450</a:t>
                      </a:r>
                    </a:p>
                  </a:txBody>
                  <a:tcPr/>
                </a:tc>
                <a:tc>
                  <a:txBody>
                    <a:bodyPr/>
                    <a:lstStyle/>
                    <a:p>
                      <a:r>
                        <a:rPr lang="en-AU" dirty="0"/>
                        <a:t>950</a:t>
                      </a:r>
                    </a:p>
                  </a:txBody>
                  <a:tcPr/>
                </a:tc>
                <a:tc>
                  <a:txBody>
                    <a:bodyPr/>
                    <a:lstStyle/>
                    <a:p>
                      <a:r>
                        <a:rPr lang="en-AU" dirty="0"/>
                        <a:t>1400</a:t>
                      </a:r>
                    </a:p>
                  </a:txBody>
                  <a:tcPr/>
                </a:tc>
                <a:extLst>
                  <a:ext uri="{0D108BD9-81ED-4DB2-BD59-A6C34878D82A}">
                    <a16:rowId xmlns:a16="http://schemas.microsoft.com/office/drawing/2014/main" val="3299890790"/>
                  </a:ext>
                </a:extLst>
              </a:tr>
              <a:tr h="370840">
                <a:tc>
                  <a:txBody>
                    <a:bodyPr/>
                    <a:lstStyle/>
                    <a:p>
                      <a:r>
                        <a:rPr lang="en-AU" dirty="0"/>
                        <a:t>Test -</a:t>
                      </a:r>
                    </a:p>
                  </a:txBody>
                  <a:tcPr/>
                </a:tc>
                <a:tc>
                  <a:txBody>
                    <a:bodyPr/>
                    <a:lstStyle/>
                    <a:p>
                      <a:r>
                        <a:rPr lang="en-AU" dirty="0"/>
                        <a:t>50</a:t>
                      </a:r>
                    </a:p>
                  </a:txBody>
                  <a:tcPr/>
                </a:tc>
                <a:tc>
                  <a:txBody>
                    <a:bodyPr/>
                    <a:lstStyle/>
                    <a:p>
                      <a:r>
                        <a:rPr lang="en-AU" dirty="0"/>
                        <a:t>8550</a:t>
                      </a:r>
                    </a:p>
                  </a:txBody>
                  <a:tcPr/>
                </a:tc>
                <a:tc>
                  <a:txBody>
                    <a:bodyPr/>
                    <a:lstStyle/>
                    <a:p>
                      <a:r>
                        <a:rPr lang="en-AU" dirty="0"/>
                        <a:t>8600</a:t>
                      </a:r>
                    </a:p>
                  </a:txBody>
                  <a:tcPr/>
                </a:tc>
                <a:extLst>
                  <a:ext uri="{0D108BD9-81ED-4DB2-BD59-A6C34878D82A}">
                    <a16:rowId xmlns:a16="http://schemas.microsoft.com/office/drawing/2014/main" val="1959898294"/>
                  </a:ext>
                </a:extLst>
              </a:tr>
              <a:tr h="370840">
                <a:tc>
                  <a:txBody>
                    <a:bodyPr/>
                    <a:lstStyle/>
                    <a:p>
                      <a:r>
                        <a:rPr lang="en-AU" dirty="0"/>
                        <a:t>Total</a:t>
                      </a:r>
                    </a:p>
                  </a:txBody>
                  <a:tcPr/>
                </a:tc>
                <a:tc>
                  <a:txBody>
                    <a:bodyPr/>
                    <a:lstStyle/>
                    <a:p>
                      <a:r>
                        <a:rPr lang="en-AU" dirty="0"/>
                        <a:t>500</a:t>
                      </a:r>
                    </a:p>
                  </a:txBody>
                  <a:tcPr/>
                </a:tc>
                <a:tc>
                  <a:txBody>
                    <a:bodyPr/>
                    <a:lstStyle/>
                    <a:p>
                      <a:r>
                        <a:rPr lang="en-AU" dirty="0"/>
                        <a:t>9500</a:t>
                      </a:r>
                    </a:p>
                  </a:txBody>
                  <a:tcPr/>
                </a:tc>
                <a:tc>
                  <a:txBody>
                    <a:bodyPr/>
                    <a:lstStyle/>
                    <a:p>
                      <a:r>
                        <a:rPr lang="en-AU" dirty="0"/>
                        <a:t>10 000</a:t>
                      </a:r>
                    </a:p>
                  </a:txBody>
                  <a:tcPr/>
                </a:tc>
                <a:extLst>
                  <a:ext uri="{0D108BD9-81ED-4DB2-BD59-A6C34878D82A}">
                    <a16:rowId xmlns:a16="http://schemas.microsoft.com/office/drawing/2014/main" val="1616494642"/>
                  </a:ext>
                </a:extLst>
              </a:tr>
            </a:tbl>
          </a:graphicData>
        </a:graphic>
      </p:graphicFrame>
      <p:sp>
        <p:nvSpPr>
          <p:cNvPr id="10" name="TextBox 9">
            <a:extLst>
              <a:ext uri="{FF2B5EF4-FFF2-40B4-BE49-F238E27FC236}">
                <a16:creationId xmlns:a16="http://schemas.microsoft.com/office/drawing/2014/main" id="{91910282-2791-3384-2D1F-8173DFAB17DA}"/>
              </a:ext>
            </a:extLst>
          </p:cNvPr>
          <p:cNvSpPr txBox="1"/>
          <p:nvPr/>
        </p:nvSpPr>
        <p:spPr>
          <a:xfrm>
            <a:off x="6512435" y="1906543"/>
            <a:ext cx="3296095" cy="646331"/>
          </a:xfrm>
          <a:prstGeom prst="rect">
            <a:avLst/>
          </a:prstGeom>
          <a:noFill/>
        </p:spPr>
        <p:txBody>
          <a:bodyPr wrap="none" rtlCol="0">
            <a:spAutoFit/>
          </a:bodyPr>
          <a:lstStyle/>
          <a:p>
            <a:r>
              <a:rPr lang="en-AU" dirty="0"/>
              <a:t>Sensitivity 90%  Specificity 90%</a:t>
            </a:r>
          </a:p>
          <a:p>
            <a:r>
              <a:rPr lang="en-AU" dirty="0"/>
              <a:t>Prevalence 5%</a:t>
            </a:r>
          </a:p>
        </p:txBody>
      </p:sp>
      <p:sp>
        <p:nvSpPr>
          <p:cNvPr id="11" name="TextBox 10">
            <a:extLst>
              <a:ext uri="{FF2B5EF4-FFF2-40B4-BE49-F238E27FC236}">
                <a16:creationId xmlns:a16="http://schemas.microsoft.com/office/drawing/2014/main" id="{FF1B360E-1DE4-C2D0-5F5E-3B12D6BF820A}"/>
              </a:ext>
            </a:extLst>
          </p:cNvPr>
          <p:cNvSpPr txBox="1"/>
          <p:nvPr/>
        </p:nvSpPr>
        <p:spPr>
          <a:xfrm>
            <a:off x="7311124" y="4682050"/>
            <a:ext cx="2548455" cy="1477328"/>
          </a:xfrm>
          <a:prstGeom prst="rect">
            <a:avLst/>
          </a:prstGeom>
          <a:noFill/>
        </p:spPr>
        <p:txBody>
          <a:bodyPr wrap="none" rtlCol="0">
            <a:spAutoFit/>
          </a:bodyPr>
          <a:lstStyle/>
          <a:p>
            <a:r>
              <a:rPr lang="en-AU" dirty="0"/>
              <a:t>PPV = 450/1400    = 0.32</a:t>
            </a:r>
          </a:p>
          <a:p>
            <a:r>
              <a:rPr lang="en-AU" dirty="0"/>
              <a:t>NPV = 8550/8600 = 0.99</a:t>
            </a:r>
          </a:p>
          <a:p>
            <a:endParaRPr lang="en-AU" dirty="0"/>
          </a:p>
          <a:p>
            <a:r>
              <a:rPr lang="en-AU" dirty="0"/>
              <a:t>Pos LLR = 9</a:t>
            </a:r>
          </a:p>
          <a:p>
            <a:r>
              <a:rPr lang="en-AU" dirty="0"/>
              <a:t>Neg LLR = 0.11</a:t>
            </a:r>
          </a:p>
        </p:txBody>
      </p:sp>
      <p:sp>
        <p:nvSpPr>
          <p:cNvPr id="3" name="Footer Placeholder 2">
            <a:extLst>
              <a:ext uri="{FF2B5EF4-FFF2-40B4-BE49-F238E27FC236}">
                <a16:creationId xmlns:a16="http://schemas.microsoft.com/office/drawing/2014/main" id="{67C1CA3D-8321-3DC1-2FE9-F1CE9B312218}"/>
              </a:ext>
            </a:extLst>
          </p:cNvPr>
          <p:cNvSpPr>
            <a:spLocks noGrp="1"/>
          </p:cNvSpPr>
          <p:nvPr>
            <p:ph type="ftr" sz="quarter" idx="11"/>
          </p:nvPr>
        </p:nvSpPr>
        <p:spPr>
          <a:xfrm>
            <a:off x="838200" y="6356350"/>
            <a:ext cx="4114800" cy="365125"/>
          </a:xfrm>
        </p:spPr>
        <p:txBody>
          <a:bodyPr/>
          <a:lstStyle/>
          <a:p>
            <a:r>
              <a:rPr lang="en-US"/>
              <a:t>Diagnostic Tests Workshop 5 March 2025</a:t>
            </a:r>
            <a:endParaRPr lang="en-AU"/>
          </a:p>
        </p:txBody>
      </p:sp>
      <p:graphicFrame>
        <p:nvGraphicFramePr>
          <p:cNvPr id="6" name="Content Placeholder 8">
            <a:extLst>
              <a:ext uri="{FF2B5EF4-FFF2-40B4-BE49-F238E27FC236}">
                <a16:creationId xmlns:a16="http://schemas.microsoft.com/office/drawing/2014/main" id="{5A9B7612-CA35-830E-B706-0C07821CA425}"/>
              </a:ext>
            </a:extLst>
          </p:cNvPr>
          <p:cNvGraphicFramePr>
            <a:graphicFrameLocks/>
          </p:cNvGraphicFramePr>
          <p:nvPr>
            <p:extLst>
              <p:ext uri="{D42A27DB-BD31-4B8C-83A1-F6EECF244321}">
                <p14:modId xmlns:p14="http://schemas.microsoft.com/office/powerpoint/2010/main" val="3835197774"/>
              </p:ext>
            </p:extLst>
          </p:nvPr>
        </p:nvGraphicFramePr>
        <p:xfrm>
          <a:off x="702443" y="2854689"/>
          <a:ext cx="5181600" cy="148336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1803928679"/>
                    </a:ext>
                  </a:extLst>
                </a:gridCol>
                <a:gridCol w="1295400">
                  <a:extLst>
                    <a:ext uri="{9D8B030D-6E8A-4147-A177-3AD203B41FA5}">
                      <a16:colId xmlns:a16="http://schemas.microsoft.com/office/drawing/2014/main" val="1368213708"/>
                    </a:ext>
                  </a:extLst>
                </a:gridCol>
                <a:gridCol w="1295400">
                  <a:extLst>
                    <a:ext uri="{9D8B030D-6E8A-4147-A177-3AD203B41FA5}">
                      <a16:colId xmlns:a16="http://schemas.microsoft.com/office/drawing/2014/main" val="594580396"/>
                    </a:ext>
                  </a:extLst>
                </a:gridCol>
                <a:gridCol w="1295400">
                  <a:extLst>
                    <a:ext uri="{9D8B030D-6E8A-4147-A177-3AD203B41FA5}">
                      <a16:colId xmlns:a16="http://schemas.microsoft.com/office/drawing/2014/main" val="2609090577"/>
                    </a:ext>
                  </a:extLst>
                </a:gridCol>
              </a:tblGrid>
              <a:tr h="370840">
                <a:tc>
                  <a:txBody>
                    <a:bodyPr/>
                    <a:lstStyle/>
                    <a:p>
                      <a:endParaRPr lang="en-AU" dirty="0"/>
                    </a:p>
                  </a:txBody>
                  <a:tcPr/>
                </a:tc>
                <a:tc>
                  <a:txBody>
                    <a:bodyPr/>
                    <a:lstStyle/>
                    <a:p>
                      <a:r>
                        <a:rPr lang="en-AU" dirty="0"/>
                        <a:t>Disease +</a:t>
                      </a:r>
                    </a:p>
                  </a:txBody>
                  <a:tcPr/>
                </a:tc>
                <a:tc>
                  <a:txBody>
                    <a:bodyPr/>
                    <a:lstStyle/>
                    <a:p>
                      <a:r>
                        <a:rPr lang="en-AU" dirty="0"/>
                        <a:t>Disease -</a:t>
                      </a:r>
                    </a:p>
                  </a:txBody>
                  <a:tcPr/>
                </a:tc>
                <a:tc>
                  <a:txBody>
                    <a:bodyPr/>
                    <a:lstStyle/>
                    <a:p>
                      <a:r>
                        <a:rPr lang="en-AU" dirty="0"/>
                        <a:t>Total</a:t>
                      </a:r>
                    </a:p>
                  </a:txBody>
                  <a:tcPr/>
                </a:tc>
                <a:extLst>
                  <a:ext uri="{0D108BD9-81ED-4DB2-BD59-A6C34878D82A}">
                    <a16:rowId xmlns:a16="http://schemas.microsoft.com/office/drawing/2014/main" val="1517700109"/>
                  </a:ext>
                </a:extLst>
              </a:tr>
              <a:tr h="370840">
                <a:tc>
                  <a:txBody>
                    <a:bodyPr/>
                    <a:lstStyle/>
                    <a:p>
                      <a:r>
                        <a:rPr lang="en-AU" dirty="0"/>
                        <a:t>Test +</a:t>
                      </a:r>
                    </a:p>
                  </a:txBody>
                  <a:tcPr/>
                </a:tc>
                <a:tc>
                  <a:txBody>
                    <a:bodyPr/>
                    <a:lstStyle/>
                    <a:p>
                      <a:r>
                        <a:rPr lang="en-AU" dirty="0"/>
                        <a:t>45</a:t>
                      </a:r>
                    </a:p>
                  </a:txBody>
                  <a:tcPr/>
                </a:tc>
                <a:tc>
                  <a:txBody>
                    <a:bodyPr/>
                    <a:lstStyle/>
                    <a:p>
                      <a:r>
                        <a:rPr lang="en-AU" dirty="0"/>
                        <a:t>995</a:t>
                      </a:r>
                    </a:p>
                  </a:txBody>
                  <a:tcPr/>
                </a:tc>
                <a:tc>
                  <a:txBody>
                    <a:bodyPr/>
                    <a:lstStyle/>
                    <a:p>
                      <a:r>
                        <a:rPr lang="en-AU" dirty="0"/>
                        <a:t>1040</a:t>
                      </a:r>
                    </a:p>
                  </a:txBody>
                  <a:tcPr/>
                </a:tc>
                <a:extLst>
                  <a:ext uri="{0D108BD9-81ED-4DB2-BD59-A6C34878D82A}">
                    <a16:rowId xmlns:a16="http://schemas.microsoft.com/office/drawing/2014/main" val="3452455538"/>
                  </a:ext>
                </a:extLst>
              </a:tr>
              <a:tr h="370840">
                <a:tc>
                  <a:txBody>
                    <a:bodyPr/>
                    <a:lstStyle/>
                    <a:p>
                      <a:r>
                        <a:rPr lang="en-AU" dirty="0"/>
                        <a:t>Test -</a:t>
                      </a:r>
                    </a:p>
                  </a:txBody>
                  <a:tcPr/>
                </a:tc>
                <a:tc>
                  <a:txBody>
                    <a:bodyPr/>
                    <a:lstStyle/>
                    <a:p>
                      <a:r>
                        <a:rPr lang="en-AU" dirty="0"/>
                        <a:t>5</a:t>
                      </a:r>
                    </a:p>
                  </a:txBody>
                  <a:tcPr/>
                </a:tc>
                <a:tc>
                  <a:txBody>
                    <a:bodyPr/>
                    <a:lstStyle/>
                    <a:p>
                      <a:r>
                        <a:rPr lang="en-AU" dirty="0"/>
                        <a:t>8955</a:t>
                      </a:r>
                    </a:p>
                  </a:txBody>
                  <a:tcPr/>
                </a:tc>
                <a:tc>
                  <a:txBody>
                    <a:bodyPr/>
                    <a:lstStyle/>
                    <a:p>
                      <a:r>
                        <a:rPr lang="en-AU" dirty="0"/>
                        <a:t>8960</a:t>
                      </a:r>
                    </a:p>
                  </a:txBody>
                  <a:tcPr/>
                </a:tc>
                <a:extLst>
                  <a:ext uri="{0D108BD9-81ED-4DB2-BD59-A6C34878D82A}">
                    <a16:rowId xmlns:a16="http://schemas.microsoft.com/office/drawing/2014/main" val="4177587334"/>
                  </a:ext>
                </a:extLst>
              </a:tr>
              <a:tr h="370840">
                <a:tc>
                  <a:txBody>
                    <a:bodyPr/>
                    <a:lstStyle/>
                    <a:p>
                      <a:r>
                        <a:rPr lang="en-AU" dirty="0"/>
                        <a:t>Total</a:t>
                      </a:r>
                    </a:p>
                  </a:txBody>
                  <a:tcPr/>
                </a:tc>
                <a:tc>
                  <a:txBody>
                    <a:bodyPr/>
                    <a:lstStyle/>
                    <a:p>
                      <a:r>
                        <a:rPr lang="en-AU" dirty="0"/>
                        <a:t>50</a:t>
                      </a:r>
                    </a:p>
                  </a:txBody>
                  <a:tcPr/>
                </a:tc>
                <a:tc>
                  <a:txBody>
                    <a:bodyPr/>
                    <a:lstStyle/>
                    <a:p>
                      <a:r>
                        <a:rPr lang="en-AU" dirty="0"/>
                        <a:t>9950</a:t>
                      </a:r>
                    </a:p>
                  </a:txBody>
                  <a:tcPr/>
                </a:tc>
                <a:tc>
                  <a:txBody>
                    <a:bodyPr/>
                    <a:lstStyle/>
                    <a:p>
                      <a:r>
                        <a:rPr lang="en-AU" dirty="0"/>
                        <a:t>10 000</a:t>
                      </a:r>
                    </a:p>
                  </a:txBody>
                  <a:tcPr/>
                </a:tc>
                <a:extLst>
                  <a:ext uri="{0D108BD9-81ED-4DB2-BD59-A6C34878D82A}">
                    <a16:rowId xmlns:a16="http://schemas.microsoft.com/office/drawing/2014/main" val="1600383260"/>
                  </a:ext>
                </a:extLst>
              </a:tr>
            </a:tbl>
          </a:graphicData>
        </a:graphic>
      </p:graphicFrame>
      <p:sp>
        <p:nvSpPr>
          <p:cNvPr id="7" name="TextBox 6">
            <a:extLst>
              <a:ext uri="{FF2B5EF4-FFF2-40B4-BE49-F238E27FC236}">
                <a16:creationId xmlns:a16="http://schemas.microsoft.com/office/drawing/2014/main" id="{76A24A20-2892-AA95-177B-ADAEE5028DB1}"/>
              </a:ext>
            </a:extLst>
          </p:cNvPr>
          <p:cNvSpPr txBox="1"/>
          <p:nvPr/>
        </p:nvSpPr>
        <p:spPr>
          <a:xfrm>
            <a:off x="2075340" y="4707820"/>
            <a:ext cx="2671885" cy="1477328"/>
          </a:xfrm>
          <a:prstGeom prst="rect">
            <a:avLst/>
          </a:prstGeom>
          <a:noFill/>
        </p:spPr>
        <p:txBody>
          <a:bodyPr wrap="none" rtlCol="0">
            <a:spAutoFit/>
          </a:bodyPr>
          <a:lstStyle/>
          <a:p>
            <a:r>
              <a:rPr lang="en-AU" dirty="0"/>
              <a:t>PPV = 45/1040    = 0.04</a:t>
            </a:r>
          </a:p>
          <a:p>
            <a:r>
              <a:rPr lang="en-AU" dirty="0"/>
              <a:t>NPV = 8955/8960 = 0.999</a:t>
            </a:r>
          </a:p>
          <a:p>
            <a:endParaRPr lang="en-AU" dirty="0"/>
          </a:p>
          <a:p>
            <a:r>
              <a:rPr lang="en-AU" dirty="0"/>
              <a:t>Pos LLR-= 9</a:t>
            </a:r>
          </a:p>
          <a:p>
            <a:r>
              <a:rPr lang="en-AU" dirty="0"/>
              <a:t>Neg LLR = 0.11</a:t>
            </a:r>
          </a:p>
        </p:txBody>
      </p:sp>
      <p:sp>
        <p:nvSpPr>
          <p:cNvPr id="14" name="TextBox 13">
            <a:extLst>
              <a:ext uri="{FF2B5EF4-FFF2-40B4-BE49-F238E27FC236}">
                <a16:creationId xmlns:a16="http://schemas.microsoft.com/office/drawing/2014/main" id="{99E0EC22-7653-A5AC-84AC-A934661F8C29}"/>
              </a:ext>
            </a:extLst>
          </p:cNvPr>
          <p:cNvSpPr txBox="1"/>
          <p:nvPr/>
        </p:nvSpPr>
        <p:spPr>
          <a:xfrm>
            <a:off x="1284163" y="1861889"/>
            <a:ext cx="3296095" cy="646331"/>
          </a:xfrm>
          <a:prstGeom prst="rect">
            <a:avLst/>
          </a:prstGeom>
          <a:noFill/>
        </p:spPr>
        <p:txBody>
          <a:bodyPr wrap="none" rtlCol="0">
            <a:spAutoFit/>
          </a:bodyPr>
          <a:lstStyle/>
          <a:p>
            <a:r>
              <a:rPr lang="en-AU" dirty="0"/>
              <a:t>Sensitivity 90%  Specificity 90%</a:t>
            </a:r>
          </a:p>
          <a:p>
            <a:r>
              <a:rPr lang="en-AU" dirty="0"/>
              <a:t>Prevalence 0.5%</a:t>
            </a:r>
          </a:p>
        </p:txBody>
      </p:sp>
    </p:spTree>
    <p:extLst>
      <p:ext uri="{BB962C8B-B14F-4D97-AF65-F5344CB8AC3E}">
        <p14:creationId xmlns:p14="http://schemas.microsoft.com/office/powerpoint/2010/main" val="815984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FFD82-62E1-2799-D902-23C8C22CA0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413690-54D0-EFDA-6902-5D8EFFE59C05}"/>
              </a:ext>
            </a:extLst>
          </p:cNvPr>
          <p:cNvSpPr>
            <a:spLocks noGrp="1"/>
          </p:cNvSpPr>
          <p:nvPr>
            <p:ph type="title"/>
          </p:nvPr>
        </p:nvSpPr>
        <p:spPr/>
        <p:txBody>
          <a:bodyPr/>
          <a:lstStyle/>
          <a:p>
            <a:r>
              <a:rPr lang="en-AU" dirty="0"/>
              <a:t>Test characteristics - prevalence</a:t>
            </a:r>
          </a:p>
        </p:txBody>
      </p:sp>
      <p:graphicFrame>
        <p:nvGraphicFramePr>
          <p:cNvPr id="8" name="Content Placeholder 7">
            <a:extLst>
              <a:ext uri="{FF2B5EF4-FFF2-40B4-BE49-F238E27FC236}">
                <a16:creationId xmlns:a16="http://schemas.microsoft.com/office/drawing/2014/main" id="{4D97F510-78D4-0AC1-B409-25B5751E3F89}"/>
              </a:ext>
            </a:extLst>
          </p:cNvPr>
          <p:cNvGraphicFramePr>
            <a:graphicFrameLocks noGrp="1"/>
          </p:cNvGraphicFramePr>
          <p:nvPr>
            <p:ph sz="half" idx="1"/>
            <p:extLst>
              <p:ext uri="{D42A27DB-BD31-4B8C-83A1-F6EECF244321}">
                <p14:modId xmlns:p14="http://schemas.microsoft.com/office/powerpoint/2010/main" val="3314415909"/>
              </p:ext>
            </p:extLst>
          </p:nvPr>
        </p:nvGraphicFramePr>
        <p:xfrm>
          <a:off x="737839" y="3029956"/>
          <a:ext cx="5181600" cy="148336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471752462"/>
                    </a:ext>
                  </a:extLst>
                </a:gridCol>
                <a:gridCol w="1295400">
                  <a:extLst>
                    <a:ext uri="{9D8B030D-6E8A-4147-A177-3AD203B41FA5}">
                      <a16:colId xmlns:a16="http://schemas.microsoft.com/office/drawing/2014/main" val="3994639191"/>
                    </a:ext>
                  </a:extLst>
                </a:gridCol>
                <a:gridCol w="1295400">
                  <a:extLst>
                    <a:ext uri="{9D8B030D-6E8A-4147-A177-3AD203B41FA5}">
                      <a16:colId xmlns:a16="http://schemas.microsoft.com/office/drawing/2014/main" val="1535143199"/>
                    </a:ext>
                  </a:extLst>
                </a:gridCol>
                <a:gridCol w="1295400">
                  <a:extLst>
                    <a:ext uri="{9D8B030D-6E8A-4147-A177-3AD203B41FA5}">
                      <a16:colId xmlns:a16="http://schemas.microsoft.com/office/drawing/2014/main" val="1783201913"/>
                    </a:ext>
                  </a:extLst>
                </a:gridCol>
              </a:tblGrid>
              <a:tr h="370840">
                <a:tc>
                  <a:txBody>
                    <a:bodyPr/>
                    <a:lstStyle/>
                    <a:p>
                      <a:endParaRPr lang="en-AU"/>
                    </a:p>
                  </a:txBody>
                  <a:tcPr/>
                </a:tc>
                <a:tc>
                  <a:txBody>
                    <a:bodyPr/>
                    <a:lstStyle/>
                    <a:p>
                      <a:r>
                        <a:rPr lang="en-AU" dirty="0"/>
                        <a:t>Disease +</a:t>
                      </a:r>
                    </a:p>
                  </a:txBody>
                  <a:tcPr/>
                </a:tc>
                <a:tc>
                  <a:txBody>
                    <a:bodyPr/>
                    <a:lstStyle/>
                    <a:p>
                      <a:r>
                        <a:rPr lang="en-AU" dirty="0"/>
                        <a:t>Disease -</a:t>
                      </a:r>
                    </a:p>
                  </a:txBody>
                  <a:tcPr/>
                </a:tc>
                <a:tc>
                  <a:txBody>
                    <a:bodyPr/>
                    <a:lstStyle/>
                    <a:p>
                      <a:r>
                        <a:rPr lang="en-AU" dirty="0"/>
                        <a:t>Total</a:t>
                      </a:r>
                    </a:p>
                  </a:txBody>
                  <a:tcPr/>
                </a:tc>
                <a:extLst>
                  <a:ext uri="{0D108BD9-81ED-4DB2-BD59-A6C34878D82A}">
                    <a16:rowId xmlns:a16="http://schemas.microsoft.com/office/drawing/2014/main" val="1270822064"/>
                  </a:ext>
                </a:extLst>
              </a:tr>
              <a:tr h="370840">
                <a:tc>
                  <a:txBody>
                    <a:bodyPr/>
                    <a:lstStyle/>
                    <a:p>
                      <a:r>
                        <a:rPr lang="en-AU" dirty="0"/>
                        <a:t>Test +</a:t>
                      </a:r>
                    </a:p>
                  </a:txBody>
                  <a:tcPr/>
                </a:tc>
                <a:tc>
                  <a:txBody>
                    <a:bodyPr/>
                    <a:lstStyle/>
                    <a:p>
                      <a:pPr algn="l" rtl="0" fontAlgn="ctr"/>
                      <a:r>
                        <a:rPr lang="en-AU" sz="1800" b="0" i="0" u="none" strike="noStrike">
                          <a:solidFill>
                            <a:srgbClr val="000000"/>
                          </a:solidFill>
                          <a:effectLst/>
                          <a:latin typeface="Aptos" panose="020B0004020202020204" pitchFamily="34" charset="0"/>
                        </a:rPr>
                        <a:t>475</a:t>
                      </a:r>
                    </a:p>
                  </a:txBody>
                  <a:tcPr marL="4763" marR="4763" marT="4763" marB="0" anchor="ctr"/>
                </a:tc>
                <a:tc>
                  <a:txBody>
                    <a:bodyPr/>
                    <a:lstStyle/>
                    <a:p>
                      <a:pPr algn="l" rtl="0" fontAlgn="ctr"/>
                      <a:r>
                        <a:rPr lang="en-AU" sz="1800" b="0" i="0" u="none" strike="noStrike">
                          <a:solidFill>
                            <a:srgbClr val="000000"/>
                          </a:solidFill>
                          <a:effectLst/>
                          <a:latin typeface="Aptos" panose="020B0004020202020204" pitchFamily="34" charset="0"/>
                        </a:rPr>
                        <a:t>1900</a:t>
                      </a:r>
                    </a:p>
                  </a:txBody>
                  <a:tcPr marL="4763" marR="4763" marT="4763" marB="0" anchor="ctr"/>
                </a:tc>
                <a:tc>
                  <a:txBody>
                    <a:bodyPr/>
                    <a:lstStyle/>
                    <a:p>
                      <a:pPr algn="l" rtl="0" fontAlgn="ctr"/>
                      <a:r>
                        <a:rPr lang="en-AU" sz="1800" b="0" i="0" u="none" strike="noStrike">
                          <a:solidFill>
                            <a:srgbClr val="000000"/>
                          </a:solidFill>
                          <a:effectLst/>
                          <a:latin typeface="Aptos" panose="020B0004020202020204" pitchFamily="34" charset="0"/>
                        </a:rPr>
                        <a:t>2375</a:t>
                      </a:r>
                    </a:p>
                  </a:txBody>
                  <a:tcPr marL="4763" marR="4763" marT="4763" marB="0" anchor="ctr"/>
                </a:tc>
                <a:extLst>
                  <a:ext uri="{0D108BD9-81ED-4DB2-BD59-A6C34878D82A}">
                    <a16:rowId xmlns:a16="http://schemas.microsoft.com/office/drawing/2014/main" val="3299890790"/>
                  </a:ext>
                </a:extLst>
              </a:tr>
              <a:tr h="370840">
                <a:tc>
                  <a:txBody>
                    <a:bodyPr/>
                    <a:lstStyle/>
                    <a:p>
                      <a:r>
                        <a:rPr lang="en-AU" dirty="0"/>
                        <a:t>Test -</a:t>
                      </a:r>
                    </a:p>
                  </a:txBody>
                  <a:tcPr/>
                </a:tc>
                <a:tc>
                  <a:txBody>
                    <a:bodyPr/>
                    <a:lstStyle/>
                    <a:p>
                      <a:pPr algn="l" rtl="0" fontAlgn="ctr"/>
                      <a:r>
                        <a:rPr lang="en-AU" sz="1800" b="0" i="0" u="none" strike="noStrike">
                          <a:solidFill>
                            <a:srgbClr val="000000"/>
                          </a:solidFill>
                          <a:effectLst/>
                          <a:latin typeface="Aptos" panose="020B0004020202020204" pitchFamily="34" charset="0"/>
                        </a:rPr>
                        <a:t>25</a:t>
                      </a:r>
                    </a:p>
                  </a:txBody>
                  <a:tcPr marL="4763" marR="4763" marT="4763" marB="0" anchor="ctr"/>
                </a:tc>
                <a:tc>
                  <a:txBody>
                    <a:bodyPr/>
                    <a:lstStyle/>
                    <a:p>
                      <a:pPr algn="l" rtl="0" fontAlgn="ctr"/>
                      <a:r>
                        <a:rPr lang="en-AU" sz="1800" b="0" i="0" u="none" strike="noStrike">
                          <a:solidFill>
                            <a:srgbClr val="000000"/>
                          </a:solidFill>
                          <a:effectLst/>
                          <a:latin typeface="Aptos" panose="020B0004020202020204" pitchFamily="34" charset="0"/>
                        </a:rPr>
                        <a:t>7600</a:t>
                      </a:r>
                    </a:p>
                  </a:txBody>
                  <a:tcPr marL="4763" marR="4763" marT="4763" marB="0" anchor="ctr"/>
                </a:tc>
                <a:tc>
                  <a:txBody>
                    <a:bodyPr/>
                    <a:lstStyle/>
                    <a:p>
                      <a:pPr algn="l" rtl="0" fontAlgn="ctr"/>
                      <a:r>
                        <a:rPr lang="en-AU" sz="1800" b="0" i="0" u="none" strike="noStrike">
                          <a:solidFill>
                            <a:srgbClr val="000000"/>
                          </a:solidFill>
                          <a:effectLst/>
                          <a:latin typeface="Aptos" panose="020B0004020202020204" pitchFamily="34" charset="0"/>
                        </a:rPr>
                        <a:t>7625</a:t>
                      </a:r>
                    </a:p>
                  </a:txBody>
                  <a:tcPr marL="4763" marR="4763" marT="4763" marB="0" anchor="ctr"/>
                </a:tc>
                <a:extLst>
                  <a:ext uri="{0D108BD9-81ED-4DB2-BD59-A6C34878D82A}">
                    <a16:rowId xmlns:a16="http://schemas.microsoft.com/office/drawing/2014/main" val="1959898294"/>
                  </a:ext>
                </a:extLst>
              </a:tr>
              <a:tr h="370840">
                <a:tc>
                  <a:txBody>
                    <a:bodyPr/>
                    <a:lstStyle/>
                    <a:p>
                      <a:r>
                        <a:rPr lang="en-AU" dirty="0"/>
                        <a:t>Total</a:t>
                      </a:r>
                    </a:p>
                  </a:txBody>
                  <a:tcPr/>
                </a:tc>
                <a:tc>
                  <a:txBody>
                    <a:bodyPr/>
                    <a:lstStyle/>
                    <a:p>
                      <a:pPr algn="l" rtl="0" fontAlgn="ctr"/>
                      <a:r>
                        <a:rPr lang="en-AU" sz="1800" b="0" i="0" u="none" strike="noStrike">
                          <a:solidFill>
                            <a:srgbClr val="000000"/>
                          </a:solidFill>
                          <a:effectLst/>
                          <a:latin typeface="Aptos" panose="020B0004020202020204" pitchFamily="34" charset="0"/>
                        </a:rPr>
                        <a:t>500</a:t>
                      </a:r>
                    </a:p>
                  </a:txBody>
                  <a:tcPr marL="4763" marR="4763" marT="4763" marB="0" anchor="ctr"/>
                </a:tc>
                <a:tc>
                  <a:txBody>
                    <a:bodyPr/>
                    <a:lstStyle/>
                    <a:p>
                      <a:pPr algn="l" rtl="0" fontAlgn="ctr"/>
                      <a:r>
                        <a:rPr lang="en-AU" sz="1800" b="0" i="0" u="none" strike="noStrike">
                          <a:solidFill>
                            <a:srgbClr val="000000"/>
                          </a:solidFill>
                          <a:effectLst/>
                          <a:latin typeface="Aptos" panose="020B0004020202020204" pitchFamily="34" charset="0"/>
                        </a:rPr>
                        <a:t>9500</a:t>
                      </a:r>
                    </a:p>
                  </a:txBody>
                  <a:tcPr marL="4763" marR="4763" marT="4763" marB="0" anchor="ctr"/>
                </a:tc>
                <a:tc>
                  <a:txBody>
                    <a:bodyPr/>
                    <a:lstStyle/>
                    <a:p>
                      <a:pPr algn="l" rtl="0" fontAlgn="ctr"/>
                      <a:r>
                        <a:rPr lang="en-AU" sz="1800" b="0" i="0" u="none" strike="noStrike" dirty="0">
                          <a:solidFill>
                            <a:srgbClr val="000000"/>
                          </a:solidFill>
                          <a:effectLst/>
                          <a:latin typeface="Aptos" panose="020B0004020202020204" pitchFamily="34" charset="0"/>
                        </a:rPr>
                        <a:t>10000</a:t>
                      </a:r>
                    </a:p>
                  </a:txBody>
                  <a:tcPr marL="4763" marR="4763" marT="4763" marB="0" anchor="ctr"/>
                </a:tc>
                <a:extLst>
                  <a:ext uri="{0D108BD9-81ED-4DB2-BD59-A6C34878D82A}">
                    <a16:rowId xmlns:a16="http://schemas.microsoft.com/office/drawing/2014/main" val="1616494642"/>
                  </a:ext>
                </a:extLst>
              </a:tr>
            </a:tbl>
          </a:graphicData>
        </a:graphic>
      </p:graphicFrame>
      <p:graphicFrame>
        <p:nvGraphicFramePr>
          <p:cNvPr id="9" name="Content Placeholder 8">
            <a:extLst>
              <a:ext uri="{FF2B5EF4-FFF2-40B4-BE49-F238E27FC236}">
                <a16:creationId xmlns:a16="http://schemas.microsoft.com/office/drawing/2014/main" id="{AD0AE300-52F2-43B9-4F6F-06F359FD1E3A}"/>
              </a:ext>
            </a:extLst>
          </p:cNvPr>
          <p:cNvGraphicFramePr>
            <a:graphicFrameLocks noGrp="1"/>
          </p:cNvGraphicFramePr>
          <p:nvPr>
            <p:ph sz="half" idx="2"/>
            <p:extLst>
              <p:ext uri="{D42A27DB-BD31-4B8C-83A1-F6EECF244321}">
                <p14:modId xmlns:p14="http://schemas.microsoft.com/office/powerpoint/2010/main" val="3643255169"/>
              </p:ext>
            </p:extLst>
          </p:nvPr>
        </p:nvGraphicFramePr>
        <p:xfrm>
          <a:off x="6172202" y="3029956"/>
          <a:ext cx="5181600" cy="148336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1803928679"/>
                    </a:ext>
                  </a:extLst>
                </a:gridCol>
                <a:gridCol w="1295400">
                  <a:extLst>
                    <a:ext uri="{9D8B030D-6E8A-4147-A177-3AD203B41FA5}">
                      <a16:colId xmlns:a16="http://schemas.microsoft.com/office/drawing/2014/main" val="1368213708"/>
                    </a:ext>
                  </a:extLst>
                </a:gridCol>
                <a:gridCol w="1295400">
                  <a:extLst>
                    <a:ext uri="{9D8B030D-6E8A-4147-A177-3AD203B41FA5}">
                      <a16:colId xmlns:a16="http://schemas.microsoft.com/office/drawing/2014/main" val="594580396"/>
                    </a:ext>
                  </a:extLst>
                </a:gridCol>
                <a:gridCol w="1295400">
                  <a:extLst>
                    <a:ext uri="{9D8B030D-6E8A-4147-A177-3AD203B41FA5}">
                      <a16:colId xmlns:a16="http://schemas.microsoft.com/office/drawing/2014/main" val="2609090577"/>
                    </a:ext>
                  </a:extLst>
                </a:gridCol>
              </a:tblGrid>
              <a:tr h="370840">
                <a:tc>
                  <a:txBody>
                    <a:bodyPr/>
                    <a:lstStyle/>
                    <a:p>
                      <a:endParaRPr lang="en-AU" dirty="0"/>
                    </a:p>
                  </a:txBody>
                  <a:tcPr/>
                </a:tc>
                <a:tc>
                  <a:txBody>
                    <a:bodyPr/>
                    <a:lstStyle/>
                    <a:p>
                      <a:r>
                        <a:rPr lang="en-AU" dirty="0"/>
                        <a:t>Disease +</a:t>
                      </a:r>
                    </a:p>
                  </a:txBody>
                  <a:tcPr/>
                </a:tc>
                <a:tc>
                  <a:txBody>
                    <a:bodyPr/>
                    <a:lstStyle/>
                    <a:p>
                      <a:r>
                        <a:rPr lang="en-AU" dirty="0"/>
                        <a:t>Disease -</a:t>
                      </a:r>
                    </a:p>
                  </a:txBody>
                  <a:tcPr/>
                </a:tc>
                <a:tc>
                  <a:txBody>
                    <a:bodyPr/>
                    <a:lstStyle/>
                    <a:p>
                      <a:r>
                        <a:rPr lang="en-AU" dirty="0"/>
                        <a:t>Total</a:t>
                      </a:r>
                    </a:p>
                  </a:txBody>
                  <a:tcPr/>
                </a:tc>
                <a:extLst>
                  <a:ext uri="{0D108BD9-81ED-4DB2-BD59-A6C34878D82A}">
                    <a16:rowId xmlns:a16="http://schemas.microsoft.com/office/drawing/2014/main" val="1517700109"/>
                  </a:ext>
                </a:extLst>
              </a:tr>
              <a:tr h="370840">
                <a:tc>
                  <a:txBody>
                    <a:bodyPr/>
                    <a:lstStyle/>
                    <a:p>
                      <a:r>
                        <a:rPr lang="en-AU" dirty="0"/>
                        <a:t>Test +</a:t>
                      </a:r>
                    </a:p>
                  </a:txBody>
                  <a:tcPr/>
                </a:tc>
                <a:tc>
                  <a:txBody>
                    <a:bodyPr/>
                    <a:lstStyle/>
                    <a:p>
                      <a:pPr algn="l" rtl="0" fontAlgn="ctr"/>
                      <a:r>
                        <a:rPr lang="en-AU" sz="1800" b="0" i="0" u="none" strike="noStrike">
                          <a:solidFill>
                            <a:srgbClr val="000000"/>
                          </a:solidFill>
                          <a:effectLst/>
                          <a:latin typeface="Aptos" panose="020B0004020202020204" pitchFamily="34" charset="0"/>
                        </a:rPr>
                        <a:t>400</a:t>
                      </a:r>
                    </a:p>
                  </a:txBody>
                  <a:tcPr marL="4763" marR="4763" marT="4763" marB="0" anchor="ctr"/>
                </a:tc>
                <a:tc>
                  <a:txBody>
                    <a:bodyPr/>
                    <a:lstStyle/>
                    <a:p>
                      <a:pPr algn="l" rtl="0" fontAlgn="ctr"/>
                      <a:r>
                        <a:rPr lang="en-AU" sz="1800" b="0" i="0" u="none" strike="noStrike">
                          <a:solidFill>
                            <a:srgbClr val="000000"/>
                          </a:solidFill>
                          <a:effectLst/>
                          <a:latin typeface="Aptos" panose="020B0004020202020204" pitchFamily="34" charset="0"/>
                        </a:rPr>
                        <a:t>475</a:t>
                      </a:r>
                    </a:p>
                  </a:txBody>
                  <a:tcPr marL="4763" marR="4763" marT="4763" marB="0" anchor="ctr"/>
                </a:tc>
                <a:tc>
                  <a:txBody>
                    <a:bodyPr/>
                    <a:lstStyle/>
                    <a:p>
                      <a:pPr algn="l" rtl="0" fontAlgn="ctr"/>
                      <a:r>
                        <a:rPr lang="en-AU" sz="1800" b="0" i="0" u="none" strike="noStrike">
                          <a:solidFill>
                            <a:srgbClr val="000000"/>
                          </a:solidFill>
                          <a:effectLst/>
                          <a:latin typeface="Aptos" panose="020B0004020202020204" pitchFamily="34" charset="0"/>
                        </a:rPr>
                        <a:t>875</a:t>
                      </a:r>
                    </a:p>
                  </a:txBody>
                  <a:tcPr marL="4763" marR="4763" marT="4763" marB="0" anchor="ctr"/>
                </a:tc>
                <a:extLst>
                  <a:ext uri="{0D108BD9-81ED-4DB2-BD59-A6C34878D82A}">
                    <a16:rowId xmlns:a16="http://schemas.microsoft.com/office/drawing/2014/main" val="3452455538"/>
                  </a:ext>
                </a:extLst>
              </a:tr>
              <a:tr h="370840">
                <a:tc>
                  <a:txBody>
                    <a:bodyPr/>
                    <a:lstStyle/>
                    <a:p>
                      <a:r>
                        <a:rPr lang="en-AU" dirty="0"/>
                        <a:t>Test -</a:t>
                      </a:r>
                    </a:p>
                  </a:txBody>
                  <a:tcPr/>
                </a:tc>
                <a:tc>
                  <a:txBody>
                    <a:bodyPr/>
                    <a:lstStyle/>
                    <a:p>
                      <a:pPr algn="l" rtl="0" fontAlgn="ctr"/>
                      <a:r>
                        <a:rPr lang="en-AU" sz="1800" b="0" i="0" u="none" strike="noStrike">
                          <a:solidFill>
                            <a:srgbClr val="000000"/>
                          </a:solidFill>
                          <a:effectLst/>
                          <a:latin typeface="Aptos" panose="020B0004020202020204" pitchFamily="34" charset="0"/>
                        </a:rPr>
                        <a:t>100</a:t>
                      </a:r>
                    </a:p>
                  </a:txBody>
                  <a:tcPr marL="4763" marR="4763" marT="4763" marB="0" anchor="ctr"/>
                </a:tc>
                <a:tc>
                  <a:txBody>
                    <a:bodyPr/>
                    <a:lstStyle/>
                    <a:p>
                      <a:pPr algn="l" rtl="0" fontAlgn="ctr"/>
                      <a:r>
                        <a:rPr lang="en-AU" sz="1800" b="0" i="0" u="none" strike="noStrike">
                          <a:solidFill>
                            <a:srgbClr val="000000"/>
                          </a:solidFill>
                          <a:effectLst/>
                          <a:latin typeface="Aptos" panose="020B0004020202020204" pitchFamily="34" charset="0"/>
                        </a:rPr>
                        <a:t>9025</a:t>
                      </a:r>
                    </a:p>
                  </a:txBody>
                  <a:tcPr marL="4763" marR="4763" marT="4763" marB="0" anchor="ctr"/>
                </a:tc>
                <a:tc>
                  <a:txBody>
                    <a:bodyPr/>
                    <a:lstStyle/>
                    <a:p>
                      <a:pPr algn="l" rtl="0" fontAlgn="ctr"/>
                      <a:r>
                        <a:rPr lang="en-AU" sz="1800" b="0" i="0" u="none" strike="noStrike">
                          <a:solidFill>
                            <a:srgbClr val="000000"/>
                          </a:solidFill>
                          <a:effectLst/>
                          <a:latin typeface="Aptos" panose="020B0004020202020204" pitchFamily="34" charset="0"/>
                        </a:rPr>
                        <a:t>9125</a:t>
                      </a:r>
                    </a:p>
                  </a:txBody>
                  <a:tcPr marL="4763" marR="4763" marT="4763" marB="0" anchor="ctr"/>
                </a:tc>
                <a:extLst>
                  <a:ext uri="{0D108BD9-81ED-4DB2-BD59-A6C34878D82A}">
                    <a16:rowId xmlns:a16="http://schemas.microsoft.com/office/drawing/2014/main" val="4177587334"/>
                  </a:ext>
                </a:extLst>
              </a:tr>
              <a:tr h="370840">
                <a:tc>
                  <a:txBody>
                    <a:bodyPr/>
                    <a:lstStyle/>
                    <a:p>
                      <a:r>
                        <a:rPr lang="en-AU" dirty="0"/>
                        <a:t>Total</a:t>
                      </a:r>
                    </a:p>
                  </a:txBody>
                  <a:tcPr/>
                </a:tc>
                <a:tc>
                  <a:txBody>
                    <a:bodyPr/>
                    <a:lstStyle/>
                    <a:p>
                      <a:pPr algn="l" rtl="0" fontAlgn="ctr"/>
                      <a:r>
                        <a:rPr lang="en-AU" sz="1800" b="0" i="0" u="none" strike="noStrike">
                          <a:solidFill>
                            <a:srgbClr val="000000"/>
                          </a:solidFill>
                          <a:effectLst/>
                          <a:latin typeface="Aptos" panose="020B0004020202020204" pitchFamily="34" charset="0"/>
                        </a:rPr>
                        <a:t>500</a:t>
                      </a:r>
                    </a:p>
                  </a:txBody>
                  <a:tcPr marL="4763" marR="4763" marT="4763" marB="0" anchor="ctr"/>
                </a:tc>
                <a:tc>
                  <a:txBody>
                    <a:bodyPr/>
                    <a:lstStyle/>
                    <a:p>
                      <a:pPr algn="l" rtl="0" fontAlgn="ctr"/>
                      <a:r>
                        <a:rPr lang="en-AU" sz="1800" b="0" i="0" u="none" strike="noStrike">
                          <a:solidFill>
                            <a:srgbClr val="000000"/>
                          </a:solidFill>
                          <a:effectLst/>
                          <a:latin typeface="Aptos" panose="020B0004020202020204" pitchFamily="34" charset="0"/>
                        </a:rPr>
                        <a:t>9500</a:t>
                      </a:r>
                    </a:p>
                  </a:txBody>
                  <a:tcPr marL="4763" marR="4763" marT="4763" marB="0" anchor="ctr"/>
                </a:tc>
                <a:tc>
                  <a:txBody>
                    <a:bodyPr/>
                    <a:lstStyle/>
                    <a:p>
                      <a:pPr algn="ctr" rtl="0" fontAlgn="ctr"/>
                      <a:r>
                        <a:rPr lang="en-US" sz="1800" b="0" i="0" u="none" strike="noStrike" dirty="0">
                          <a:solidFill>
                            <a:srgbClr val="000000"/>
                          </a:solidFill>
                          <a:effectLst/>
                          <a:latin typeface="Aptos" panose="020B0004020202020204" pitchFamily="34" charset="0"/>
                        </a:rPr>
                        <a:t>1</a:t>
                      </a:r>
                      <a:r>
                        <a:rPr lang="en-AU" sz="1800" b="0" i="0" u="none" strike="noStrike" dirty="0">
                          <a:solidFill>
                            <a:srgbClr val="000000"/>
                          </a:solidFill>
                          <a:effectLst/>
                          <a:latin typeface="Aptos" panose="020B0004020202020204" pitchFamily="34" charset="0"/>
                        </a:rPr>
                        <a:t>0000</a:t>
                      </a:r>
                    </a:p>
                  </a:txBody>
                  <a:tcPr marL="4763" marR="4763" marT="4763" marB="0" anchor="ctr"/>
                </a:tc>
                <a:extLst>
                  <a:ext uri="{0D108BD9-81ED-4DB2-BD59-A6C34878D82A}">
                    <a16:rowId xmlns:a16="http://schemas.microsoft.com/office/drawing/2014/main" val="1600383260"/>
                  </a:ext>
                </a:extLst>
              </a:tr>
            </a:tbl>
          </a:graphicData>
        </a:graphic>
      </p:graphicFrame>
      <p:sp>
        <p:nvSpPr>
          <p:cNvPr id="10" name="TextBox 9">
            <a:extLst>
              <a:ext uri="{FF2B5EF4-FFF2-40B4-BE49-F238E27FC236}">
                <a16:creationId xmlns:a16="http://schemas.microsoft.com/office/drawing/2014/main" id="{14C1A765-4E09-9A31-9865-1F4A2C1AF955}"/>
              </a:ext>
            </a:extLst>
          </p:cNvPr>
          <p:cNvSpPr txBox="1"/>
          <p:nvPr/>
        </p:nvSpPr>
        <p:spPr>
          <a:xfrm>
            <a:off x="925551" y="2107580"/>
            <a:ext cx="3296095" cy="646331"/>
          </a:xfrm>
          <a:prstGeom prst="rect">
            <a:avLst/>
          </a:prstGeom>
          <a:noFill/>
        </p:spPr>
        <p:txBody>
          <a:bodyPr wrap="none" rtlCol="0">
            <a:spAutoFit/>
          </a:bodyPr>
          <a:lstStyle/>
          <a:p>
            <a:r>
              <a:rPr lang="en-AU" dirty="0"/>
              <a:t>Sensitivity 95%  Specificity 80%</a:t>
            </a:r>
          </a:p>
          <a:p>
            <a:r>
              <a:rPr lang="en-AU" dirty="0"/>
              <a:t>Prevalence 5%</a:t>
            </a:r>
          </a:p>
        </p:txBody>
      </p:sp>
      <p:sp>
        <p:nvSpPr>
          <p:cNvPr id="11" name="TextBox 10">
            <a:extLst>
              <a:ext uri="{FF2B5EF4-FFF2-40B4-BE49-F238E27FC236}">
                <a16:creationId xmlns:a16="http://schemas.microsoft.com/office/drawing/2014/main" id="{FEDFBA08-AD3B-04EF-306E-B5ABED9C9015}"/>
              </a:ext>
            </a:extLst>
          </p:cNvPr>
          <p:cNvSpPr txBox="1"/>
          <p:nvPr/>
        </p:nvSpPr>
        <p:spPr>
          <a:xfrm>
            <a:off x="1724240" y="4883087"/>
            <a:ext cx="1389483" cy="923330"/>
          </a:xfrm>
          <a:prstGeom prst="rect">
            <a:avLst/>
          </a:prstGeom>
          <a:noFill/>
        </p:spPr>
        <p:txBody>
          <a:bodyPr wrap="none" rtlCol="0">
            <a:spAutoFit/>
          </a:bodyPr>
          <a:lstStyle/>
          <a:p>
            <a:r>
              <a:rPr lang="en-AU" dirty="0"/>
              <a:t>PPV = 0.2</a:t>
            </a:r>
          </a:p>
          <a:p>
            <a:r>
              <a:rPr lang="en-AU" dirty="0"/>
              <a:t>NPV = 0.997</a:t>
            </a:r>
          </a:p>
          <a:p>
            <a:endParaRPr lang="en-AU" dirty="0"/>
          </a:p>
        </p:txBody>
      </p:sp>
      <p:sp>
        <p:nvSpPr>
          <p:cNvPr id="12" name="TextBox 11">
            <a:extLst>
              <a:ext uri="{FF2B5EF4-FFF2-40B4-BE49-F238E27FC236}">
                <a16:creationId xmlns:a16="http://schemas.microsoft.com/office/drawing/2014/main" id="{3EE34D23-76FB-72ED-237C-3955C9AAD8B9}"/>
              </a:ext>
            </a:extLst>
          </p:cNvPr>
          <p:cNvSpPr txBox="1"/>
          <p:nvPr/>
        </p:nvSpPr>
        <p:spPr>
          <a:xfrm>
            <a:off x="7545099" y="4883087"/>
            <a:ext cx="1389483" cy="923330"/>
          </a:xfrm>
          <a:prstGeom prst="rect">
            <a:avLst/>
          </a:prstGeom>
          <a:noFill/>
        </p:spPr>
        <p:txBody>
          <a:bodyPr wrap="none" rtlCol="0">
            <a:spAutoFit/>
          </a:bodyPr>
          <a:lstStyle/>
          <a:p>
            <a:r>
              <a:rPr lang="en-AU" dirty="0"/>
              <a:t>PPV  = 0.46</a:t>
            </a:r>
          </a:p>
          <a:p>
            <a:r>
              <a:rPr lang="en-AU" dirty="0"/>
              <a:t>NPV = 0.989</a:t>
            </a:r>
          </a:p>
          <a:p>
            <a:endParaRPr lang="en-AU" dirty="0"/>
          </a:p>
        </p:txBody>
      </p:sp>
      <p:sp>
        <p:nvSpPr>
          <p:cNvPr id="13" name="TextBox 12">
            <a:extLst>
              <a:ext uri="{FF2B5EF4-FFF2-40B4-BE49-F238E27FC236}">
                <a16:creationId xmlns:a16="http://schemas.microsoft.com/office/drawing/2014/main" id="{CA6056A5-C508-0044-2F8B-4056098B6670}"/>
              </a:ext>
            </a:extLst>
          </p:cNvPr>
          <p:cNvSpPr txBox="1"/>
          <p:nvPr/>
        </p:nvSpPr>
        <p:spPr>
          <a:xfrm>
            <a:off x="6753922" y="2037156"/>
            <a:ext cx="3296095" cy="646331"/>
          </a:xfrm>
          <a:prstGeom prst="rect">
            <a:avLst/>
          </a:prstGeom>
          <a:noFill/>
        </p:spPr>
        <p:txBody>
          <a:bodyPr wrap="none" rtlCol="0">
            <a:spAutoFit/>
          </a:bodyPr>
          <a:lstStyle/>
          <a:p>
            <a:r>
              <a:rPr lang="en-AU" dirty="0"/>
              <a:t>Sensitivity 80%  Specificity 95%</a:t>
            </a:r>
          </a:p>
          <a:p>
            <a:r>
              <a:rPr lang="en-AU" dirty="0"/>
              <a:t>Prevalence 5%</a:t>
            </a:r>
          </a:p>
        </p:txBody>
      </p:sp>
      <p:sp>
        <p:nvSpPr>
          <p:cNvPr id="3" name="Footer Placeholder 2">
            <a:extLst>
              <a:ext uri="{FF2B5EF4-FFF2-40B4-BE49-F238E27FC236}">
                <a16:creationId xmlns:a16="http://schemas.microsoft.com/office/drawing/2014/main" id="{51720581-399F-20E5-9737-4CBED932E465}"/>
              </a:ext>
            </a:extLst>
          </p:cNvPr>
          <p:cNvSpPr>
            <a:spLocks noGrp="1"/>
          </p:cNvSpPr>
          <p:nvPr>
            <p:ph type="ftr" sz="quarter" idx="11"/>
          </p:nvPr>
        </p:nvSpPr>
        <p:spPr>
          <a:xfrm>
            <a:off x="838200" y="6356350"/>
            <a:ext cx="4114800" cy="365125"/>
          </a:xfrm>
        </p:spPr>
        <p:txBody>
          <a:bodyPr/>
          <a:lstStyle/>
          <a:p>
            <a:r>
              <a:rPr lang="en-US"/>
              <a:t>Diagnostic Tests Workshop 5 March 2025</a:t>
            </a:r>
            <a:endParaRPr lang="en-AU"/>
          </a:p>
        </p:txBody>
      </p:sp>
    </p:spTree>
    <p:extLst>
      <p:ext uri="{BB962C8B-B14F-4D97-AF65-F5344CB8AC3E}">
        <p14:creationId xmlns:p14="http://schemas.microsoft.com/office/powerpoint/2010/main" val="2954051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3D877-8012-2802-BAAA-9F06C31AAC16}"/>
              </a:ext>
            </a:extLst>
          </p:cNvPr>
          <p:cNvSpPr>
            <a:spLocks noGrp="1"/>
          </p:cNvSpPr>
          <p:nvPr>
            <p:ph type="title"/>
          </p:nvPr>
        </p:nvSpPr>
        <p:spPr/>
        <p:txBody>
          <a:bodyPr/>
          <a:lstStyle/>
          <a:p>
            <a:r>
              <a:rPr lang="en-AU" dirty="0"/>
              <a:t>Test thresholds -- Real world example</a:t>
            </a:r>
          </a:p>
        </p:txBody>
      </p:sp>
      <p:sp>
        <p:nvSpPr>
          <p:cNvPr id="3" name="Content Placeholder 2">
            <a:extLst>
              <a:ext uri="{FF2B5EF4-FFF2-40B4-BE49-F238E27FC236}">
                <a16:creationId xmlns:a16="http://schemas.microsoft.com/office/drawing/2014/main" id="{92140F97-5DAB-4062-E511-41550496E4EB}"/>
              </a:ext>
            </a:extLst>
          </p:cNvPr>
          <p:cNvSpPr>
            <a:spLocks noGrp="1"/>
          </p:cNvSpPr>
          <p:nvPr>
            <p:ph idx="1"/>
          </p:nvPr>
        </p:nvSpPr>
        <p:spPr>
          <a:xfrm>
            <a:off x="838200" y="1825625"/>
            <a:ext cx="6144491" cy="4351338"/>
          </a:xfrm>
        </p:spPr>
        <p:txBody>
          <a:bodyPr/>
          <a:lstStyle/>
          <a:p>
            <a:r>
              <a:rPr lang="en-AU" dirty="0"/>
              <a:t>How well does free PSA predict prostate cancer among men with PSA 4.0-10.0 ng/ml</a:t>
            </a:r>
          </a:p>
          <a:p>
            <a:pPr lvl="1"/>
            <a:r>
              <a:rPr lang="en-AU" dirty="0"/>
              <a:t>773 men </a:t>
            </a:r>
          </a:p>
          <a:p>
            <a:pPr lvl="1"/>
            <a:r>
              <a:rPr lang="en-AU" dirty="0"/>
              <a:t>All underwent biopsy and measurement of free PSA</a:t>
            </a:r>
          </a:p>
        </p:txBody>
      </p:sp>
      <p:pic>
        <p:nvPicPr>
          <p:cNvPr id="5" name="Picture 4">
            <a:extLst>
              <a:ext uri="{FF2B5EF4-FFF2-40B4-BE49-F238E27FC236}">
                <a16:creationId xmlns:a16="http://schemas.microsoft.com/office/drawing/2014/main" id="{289FADBD-8596-F423-D185-665545CDF299}"/>
              </a:ext>
            </a:extLst>
          </p:cNvPr>
          <p:cNvPicPr>
            <a:picLocks noChangeAspect="1"/>
          </p:cNvPicPr>
          <p:nvPr/>
        </p:nvPicPr>
        <p:blipFill>
          <a:blip r:embed="rId2"/>
          <a:stretch>
            <a:fillRect/>
          </a:stretch>
        </p:blipFill>
        <p:spPr>
          <a:xfrm>
            <a:off x="7690506" y="1246910"/>
            <a:ext cx="3663294" cy="4791507"/>
          </a:xfrm>
          <a:prstGeom prst="rect">
            <a:avLst/>
          </a:prstGeom>
        </p:spPr>
      </p:pic>
      <p:sp>
        <p:nvSpPr>
          <p:cNvPr id="4" name="Footer Placeholder 3">
            <a:extLst>
              <a:ext uri="{FF2B5EF4-FFF2-40B4-BE49-F238E27FC236}">
                <a16:creationId xmlns:a16="http://schemas.microsoft.com/office/drawing/2014/main" id="{21E48803-8CDC-7C46-B5DD-8BDCC3A522C5}"/>
              </a:ext>
            </a:extLst>
          </p:cNvPr>
          <p:cNvSpPr>
            <a:spLocks noGrp="1"/>
          </p:cNvSpPr>
          <p:nvPr>
            <p:ph type="ftr" sz="quarter" idx="11"/>
          </p:nvPr>
        </p:nvSpPr>
        <p:spPr/>
        <p:txBody>
          <a:bodyPr/>
          <a:lstStyle/>
          <a:p>
            <a:r>
              <a:rPr lang="en-US"/>
              <a:t>Diagnostic Tests Workshop 5 March 2025</a:t>
            </a:r>
            <a:endParaRPr lang="en-AU" dirty="0"/>
          </a:p>
        </p:txBody>
      </p:sp>
      <p:sp>
        <p:nvSpPr>
          <p:cNvPr id="6" name="TextBox 5">
            <a:extLst>
              <a:ext uri="{FF2B5EF4-FFF2-40B4-BE49-F238E27FC236}">
                <a16:creationId xmlns:a16="http://schemas.microsoft.com/office/drawing/2014/main" id="{97C72A00-46C9-B189-43C0-9D51282FA16A}"/>
              </a:ext>
            </a:extLst>
          </p:cNvPr>
          <p:cNvSpPr txBox="1"/>
          <p:nvPr/>
        </p:nvSpPr>
        <p:spPr>
          <a:xfrm>
            <a:off x="393701" y="4826675"/>
            <a:ext cx="6794499" cy="1015663"/>
          </a:xfrm>
          <a:prstGeom prst="rect">
            <a:avLst/>
          </a:prstGeom>
          <a:noFill/>
        </p:spPr>
        <p:txBody>
          <a:bodyPr wrap="square" rtlCol="0">
            <a:spAutoFit/>
          </a:bodyPr>
          <a:lstStyle/>
          <a:p>
            <a:r>
              <a:rPr lang="en-AU" sz="1200" i="1" dirty="0" err="1">
                <a:effectLst/>
                <a:latin typeface="Aptos" panose="020B0004020202020204" pitchFamily="34" charset="0"/>
                <a:ea typeface="Aptos" panose="020B0004020202020204" pitchFamily="34" charset="0"/>
                <a:cs typeface="Times New Roman" panose="02020603050405020304" pitchFamily="18" charset="0"/>
              </a:rPr>
              <a:t>Catalona</a:t>
            </a:r>
            <a:r>
              <a:rPr lang="en-AU" sz="1200" i="1" dirty="0">
                <a:effectLst/>
                <a:latin typeface="Aptos" panose="020B0004020202020204" pitchFamily="34" charset="0"/>
                <a:ea typeface="Aptos" panose="020B0004020202020204" pitchFamily="34" charset="0"/>
                <a:cs typeface="Times New Roman" panose="02020603050405020304" pitchFamily="18" charset="0"/>
              </a:rPr>
              <a:t>, W.J., A.W. Partin, K.M. Slawin, M.K. Brawer, R.C. Flanigan, A. Patel, J.P. Richie, J.B. </a:t>
            </a:r>
            <a:r>
              <a:rPr lang="en-AU" sz="1200" i="1" dirty="0" err="1">
                <a:effectLst/>
                <a:latin typeface="Aptos" panose="020B0004020202020204" pitchFamily="34" charset="0"/>
                <a:ea typeface="Aptos" panose="020B0004020202020204" pitchFamily="34" charset="0"/>
                <a:cs typeface="Times New Roman" panose="02020603050405020304" pitchFamily="18" charset="0"/>
              </a:rPr>
              <a:t>deKernion</a:t>
            </a:r>
            <a:r>
              <a:rPr lang="en-AU" sz="1200" i="1" dirty="0">
                <a:effectLst/>
                <a:latin typeface="Aptos" panose="020B0004020202020204" pitchFamily="34" charset="0"/>
                <a:ea typeface="Aptos" panose="020B0004020202020204" pitchFamily="34" charset="0"/>
                <a:cs typeface="Times New Roman" panose="02020603050405020304" pitchFamily="18" charset="0"/>
              </a:rPr>
              <a:t>, P.C. Walsh, P.T. Scardino, P.H. Lange, E.N. </a:t>
            </a:r>
            <a:r>
              <a:rPr lang="en-AU" sz="1200" i="1" dirty="0" err="1">
                <a:effectLst/>
                <a:latin typeface="Aptos" panose="020B0004020202020204" pitchFamily="34" charset="0"/>
                <a:ea typeface="Aptos" panose="020B0004020202020204" pitchFamily="34" charset="0"/>
                <a:cs typeface="Times New Roman" panose="02020603050405020304" pitchFamily="18" charset="0"/>
              </a:rPr>
              <a:t>Subong</a:t>
            </a:r>
            <a:r>
              <a:rPr lang="en-AU" sz="1200" i="1" dirty="0">
                <a:effectLst/>
                <a:latin typeface="Aptos" panose="020B0004020202020204" pitchFamily="34" charset="0"/>
                <a:ea typeface="Aptos" panose="020B0004020202020204" pitchFamily="34" charset="0"/>
                <a:cs typeface="Times New Roman" panose="02020603050405020304" pitchFamily="18" charset="0"/>
              </a:rPr>
              <a:t>, R.E. Parson, G.H. </a:t>
            </a:r>
            <a:r>
              <a:rPr lang="en-AU" sz="1200" i="1" dirty="0" err="1">
                <a:effectLst/>
                <a:latin typeface="Aptos" panose="020B0004020202020204" pitchFamily="34" charset="0"/>
                <a:ea typeface="Aptos" panose="020B0004020202020204" pitchFamily="34" charset="0"/>
                <a:cs typeface="Times New Roman" panose="02020603050405020304" pitchFamily="18" charset="0"/>
              </a:rPr>
              <a:t>Gasior</a:t>
            </a:r>
            <a:r>
              <a:rPr lang="en-AU" sz="1200" i="1" dirty="0">
                <a:effectLst/>
                <a:latin typeface="Aptos" panose="020B0004020202020204" pitchFamily="34" charset="0"/>
                <a:ea typeface="Aptos" panose="020B0004020202020204" pitchFamily="34" charset="0"/>
                <a:cs typeface="Times New Roman" panose="02020603050405020304" pitchFamily="18" charset="0"/>
              </a:rPr>
              <a:t>, K.G. Loveland, and P.C. Southwick, Use of the percentage of free prostate-specific antigen to enhance differentiation of prostate cancer from benign prostatic disease: a prospective </a:t>
            </a:r>
            <a:r>
              <a:rPr lang="en-AU" sz="1200" i="1" dirty="0" err="1">
                <a:effectLst/>
                <a:latin typeface="Aptos" panose="020B0004020202020204" pitchFamily="34" charset="0"/>
                <a:ea typeface="Aptos" panose="020B0004020202020204" pitchFamily="34" charset="0"/>
                <a:cs typeface="Times New Roman" panose="02020603050405020304" pitchFamily="18" charset="0"/>
              </a:rPr>
              <a:t>multicenter</a:t>
            </a:r>
            <a:r>
              <a:rPr lang="en-AU" sz="1200" i="1" dirty="0">
                <a:effectLst/>
                <a:latin typeface="Aptos" panose="020B0004020202020204" pitchFamily="34" charset="0"/>
                <a:ea typeface="Aptos" panose="020B0004020202020204" pitchFamily="34" charset="0"/>
                <a:cs typeface="Times New Roman" panose="02020603050405020304" pitchFamily="18" charset="0"/>
              </a:rPr>
              <a:t> clinical trial. JAMA, 1998. </a:t>
            </a:r>
            <a:r>
              <a:rPr lang="en-AU" sz="1200" b="1" i="1" dirty="0">
                <a:effectLst/>
                <a:latin typeface="Aptos" panose="020B0004020202020204" pitchFamily="34" charset="0"/>
                <a:ea typeface="Aptos" panose="020B0004020202020204" pitchFamily="34" charset="0"/>
                <a:cs typeface="Times New Roman" panose="02020603050405020304" pitchFamily="18" charset="0"/>
              </a:rPr>
              <a:t>279</a:t>
            </a:r>
            <a:r>
              <a:rPr lang="en-AU" sz="1200" i="1" dirty="0">
                <a:effectLst/>
                <a:latin typeface="Aptos" panose="020B0004020202020204" pitchFamily="34" charset="0"/>
                <a:ea typeface="Aptos" panose="020B0004020202020204" pitchFamily="34" charset="0"/>
                <a:cs typeface="Times New Roman" panose="02020603050405020304" pitchFamily="18" charset="0"/>
              </a:rPr>
              <a:t>(19): p. 1542-7.</a:t>
            </a:r>
            <a:endParaRPr lang="en-AU" sz="1200" i="1" dirty="0"/>
          </a:p>
        </p:txBody>
      </p:sp>
    </p:spTree>
    <p:extLst>
      <p:ext uri="{BB962C8B-B14F-4D97-AF65-F5344CB8AC3E}">
        <p14:creationId xmlns:p14="http://schemas.microsoft.com/office/powerpoint/2010/main" val="32982140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nq74m7owh6e212m4moegon6vx9posc"/>
</p:tagLst>
</file>

<file path=ppt/theme/theme1.xml><?xml version="1.0" encoding="utf-8"?>
<a:theme xmlns:a="http://schemas.openxmlformats.org/drawingml/2006/main" name="AdelaideEpiCentr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iCentre.pptx" id="{A8C07533-0701-4EE2-A5CD-9C733B3EB270}" vid="{0BF462B2-83E2-4891-8E2A-D835344CAE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6.png"/></Relationships>
</file>

<file path=ppt/webextensions/webextension1.xml><?xml version="1.0" encoding="utf-8"?>
<we:webextension xmlns:we="http://schemas.microsoft.com/office/webextensions/webextension/2010/11" id="{F80F90BC-40A9-4141-A5B9-E80ACCF7D064}">
  <we:reference id="wa104379261" version="4.3.0.0" store="en-US" storeType="OMEX"/>
  <we:alternateReferences>
    <we:reference id="wa104379261" version="4.3.0.0" store="wa104379261" storeType="OMEX"/>
  </we:alternateReferences>
  <we:properties>
    <we:property name="MENTIMETER_QUESTION_ID_KEY" value="&quot;chg5jkj27o3k&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c72d2b3-35db-44b5-b676-d233a9950ca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E6BCE0697037749B3989A95E8088487" ma:contentTypeVersion="11" ma:contentTypeDescription="Create a new document." ma:contentTypeScope="" ma:versionID="2aa1c3ab850eada15b2f2c63ce8b733a">
  <xsd:schema xmlns:xsd="http://www.w3.org/2001/XMLSchema" xmlns:xs="http://www.w3.org/2001/XMLSchema" xmlns:p="http://schemas.microsoft.com/office/2006/metadata/properties" xmlns:ns2="8c72d2b3-35db-44b5-b676-d233a9950ca8" targetNamespace="http://schemas.microsoft.com/office/2006/metadata/properties" ma:root="true" ma:fieldsID="9efcb280028d28af0b8cd4901e61bbee" ns2:_="">
    <xsd:import namespace="8c72d2b3-35db-44b5-b676-d233a9950ca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72d2b3-35db-44b5-b676-d233a9950c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e6689ef-ec6c-48c7-abc7-2160df37b93c"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293F67-7828-4E79-B396-8519C8393989}">
  <ds:schemaRefs>
    <ds:schemaRef ds:uri="http://schemas.microsoft.com/office/2006/metadata/properties"/>
    <ds:schemaRef ds:uri="http://www.w3.org/2000/xmlns/"/>
    <ds:schemaRef ds:uri="17ded113-f0a7-4f7c-9060-9572103f7dca"/>
    <ds:schemaRef ds:uri="http://www.w3.org/2001/XMLSchema-instance"/>
    <ds:schemaRef ds:uri="dcae793d-d963-4025-b387-037da17890f3"/>
    <ds:schemaRef ds:uri="http://schemas.microsoft.com/office/infopath/2007/PartnerControls"/>
  </ds:schemaRefs>
</ds:datastoreItem>
</file>

<file path=customXml/itemProps2.xml><?xml version="1.0" encoding="utf-8"?>
<ds:datastoreItem xmlns:ds="http://schemas.openxmlformats.org/officeDocument/2006/customXml" ds:itemID="{508B5000-9F02-4061-B52B-63818DE86843}"/>
</file>

<file path=customXml/itemProps3.xml><?xml version="1.0" encoding="utf-8"?>
<ds:datastoreItem xmlns:ds="http://schemas.openxmlformats.org/officeDocument/2006/customXml" ds:itemID="{2765BF37-748F-462B-B54F-3F7CD5B6D33B}">
  <ds:schemaRefs>
    <ds:schemaRef ds:uri="http://schemas.microsoft.com/sharepoint/v3/contenttype/forms"/>
  </ds:schemaRefs>
</ds:datastoreItem>
</file>

<file path=docMetadata/LabelInfo.xml><?xml version="1.0" encoding="utf-8"?>
<clbl:labelList xmlns:clbl="http://schemas.microsoft.com/office/2020/mipLabelMetadata">
  <clbl:label id="{77274858-3b1d-4431-8679-d878f40e28fd}" enabled="1" method="Privileged" siteId="{bda528f7-fca9-432f-bc98-bd7e90d40906}" removed="0"/>
</clbl:labelList>
</file>

<file path=docProps/app.xml><?xml version="1.0" encoding="utf-8"?>
<Properties xmlns="http://schemas.openxmlformats.org/officeDocument/2006/extended-properties" xmlns:vt="http://schemas.openxmlformats.org/officeDocument/2006/docPropsVTypes">
  <Template>EpiCentre</Template>
  <TotalTime>923</TotalTime>
  <Words>1739</Words>
  <Application>Microsoft Office PowerPoint</Application>
  <PresentationFormat>Widescreen</PresentationFormat>
  <Paragraphs>324</Paragraphs>
  <Slides>33</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Aptos</vt:lpstr>
      <vt:lpstr>Aptos Display</vt:lpstr>
      <vt:lpstr>Aptos Narrow</vt:lpstr>
      <vt:lpstr>Arial</vt:lpstr>
      <vt:lpstr>Calibri</vt:lpstr>
      <vt:lpstr>Cambria Math</vt:lpstr>
      <vt:lpstr>inherit</vt:lpstr>
      <vt:lpstr>Source Sans Pro</vt:lpstr>
      <vt:lpstr>Times New Roman</vt:lpstr>
      <vt:lpstr>AdelaideEpiCentre</vt:lpstr>
      <vt:lpstr> </vt:lpstr>
      <vt:lpstr>EpiCentre background</vt:lpstr>
      <vt:lpstr>Background</vt:lpstr>
      <vt:lpstr>How does this differ from “usual” statistics?  </vt:lpstr>
      <vt:lpstr>Outline</vt:lpstr>
      <vt:lpstr>Diagnosing disease</vt:lpstr>
      <vt:lpstr>Worked example</vt:lpstr>
      <vt:lpstr>Test characteristics - prevalence</vt:lpstr>
      <vt:lpstr>Test thresholds -- Real world example</vt:lpstr>
      <vt:lpstr>Raw data</vt:lpstr>
      <vt:lpstr>Defining a positive test</vt:lpstr>
      <vt:lpstr>Where do you draw the line?</vt:lpstr>
      <vt:lpstr>Other uses (and a local example)</vt:lpstr>
      <vt:lpstr>Worked example</vt:lpstr>
      <vt:lpstr>PowerPoint Presentation</vt:lpstr>
      <vt:lpstr>ROC curve</vt:lpstr>
      <vt:lpstr>Worked example</vt:lpstr>
      <vt:lpstr>Accuracy vs precision</vt:lpstr>
      <vt:lpstr>Sources of variability</vt:lpstr>
      <vt:lpstr>Testing agreement (reliability)</vt:lpstr>
      <vt:lpstr>I have a new test….</vt:lpstr>
      <vt:lpstr>Continuous variables</vt:lpstr>
      <vt:lpstr>Kidney Centre</vt:lpstr>
      <vt:lpstr>Which is best?</vt:lpstr>
      <vt:lpstr>Bland Altman plots</vt:lpstr>
      <vt:lpstr>Other measures of agreement</vt:lpstr>
      <vt:lpstr>Other measures of agreement</vt:lpstr>
      <vt:lpstr>Other measures of agreement</vt:lpstr>
      <vt:lpstr>Conclusion - why is this important?</vt:lpstr>
      <vt:lpstr>Questions?</vt:lpstr>
      <vt:lpstr>PowerPoint Presentation</vt:lpstr>
      <vt:lpstr>Worked example : Comparing 2 linear measures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Stephen McDonald</dc:creator>
  <cp:lastModifiedBy>Stephen McDonald</cp:lastModifiedBy>
  <cp:revision>3</cp:revision>
  <dcterms:created xsi:type="dcterms:W3CDTF">2025-02-23T07:41:35Z</dcterms:created>
  <dcterms:modified xsi:type="dcterms:W3CDTF">2025-03-05T06:06:13Z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0x0101002E6BCE0697037749B3989A95E8088487</vt:lpwstr>
  </property>
  <property fmtid="{D5CDD505-2E9C-101B-9397-08002B2CF9AE}" pid="3" name="ClassificationContentMarkingHeaderLocations">
    <vt:lpwstr>AdelaideEpiCentre:11</vt:lpwstr>
  </property>
  <property fmtid="{D5CDD505-2E9C-101B-9397-08002B2CF9AE}" pid="4" name="ClassificationContentMarkingHeaderText">
    <vt:lpwstr>OFFICIAL</vt:lpwstr>
  </property>
  <property fmtid="{D5CDD505-2E9C-101B-9397-08002B2CF9AE}" pid="5" name="MediaServiceImageTags">
    <vt:lpwstr/>
  </property>
</Properties>
</file>